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Lst>
  <p:notesMasterIdLst>
    <p:notesMasterId r:id="rId18"/>
  </p:notesMasterIdLst>
  <p:handoutMasterIdLst>
    <p:handoutMasterId r:id="rId19"/>
  </p:handoutMasterIdLst>
  <p:sldIdLst>
    <p:sldId id="256" r:id="rId4"/>
    <p:sldId id="274" r:id="rId5"/>
    <p:sldId id="277" r:id="rId6"/>
    <p:sldId id="275" r:id="rId7"/>
    <p:sldId id="278" r:id="rId8"/>
    <p:sldId id="276" r:id="rId9"/>
    <p:sldId id="279" r:id="rId10"/>
    <p:sldId id="280" r:id="rId11"/>
    <p:sldId id="281" r:id="rId12"/>
    <p:sldId id="286" r:id="rId13"/>
    <p:sldId id="282" r:id="rId14"/>
    <p:sldId id="284" r:id="rId15"/>
    <p:sldId id="285" r:id="rId16"/>
    <p:sldId id="28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9500"/>
    <a:srgbClr val="E6AF00"/>
    <a:srgbClr val="7C280E"/>
    <a:srgbClr val="A53613"/>
    <a:srgbClr val="61298B"/>
    <a:srgbClr val="672C94"/>
    <a:srgbClr val="3C1A56"/>
    <a:srgbClr val="447622"/>
    <a:srgbClr val="57257D"/>
    <a:srgbClr val="2E3F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29A7AF-D7BC-4E56-A8CE-3752CE616BED}" v="278" dt="2023-05-01T18:45:32.8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Темный стиль 1 - акцент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9" d="100"/>
          <a:sy n="59" d="100"/>
        </p:scale>
        <p:origin x="-936" y="-2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16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taru Lydia" userId="S::letaly00@upol.cz::6f409a00-2bea-4429-84a0-8e72371ad024" providerId="AD" clId="Web-{BB29A7AF-D7BC-4E56-A8CE-3752CE616BED}"/>
    <pc:docChg chg="addSld modSld">
      <pc:chgData name="Letaru Lydia" userId="S::letaly00@upol.cz::6f409a00-2bea-4429-84a0-8e72371ad024" providerId="AD" clId="Web-{BB29A7AF-D7BC-4E56-A8CE-3752CE616BED}" dt="2023-05-01T18:45:28.357" v="175" actId="20577"/>
      <pc:docMkLst>
        <pc:docMk/>
      </pc:docMkLst>
      <pc:sldChg chg="addSp delSp modSp new">
        <pc:chgData name="Letaru Lydia" userId="S::letaly00@upol.cz::6f409a00-2bea-4429-84a0-8e72371ad024" providerId="AD" clId="Web-{BB29A7AF-D7BC-4E56-A8CE-3752CE616BED}" dt="2023-05-01T18:45:28.357" v="175" actId="20577"/>
        <pc:sldMkLst>
          <pc:docMk/>
          <pc:sldMk cId="2604792094" sldId="273"/>
        </pc:sldMkLst>
        <pc:spChg chg="mod">
          <ac:chgData name="Letaru Lydia" userId="S::letaly00@upol.cz::6f409a00-2bea-4429-84a0-8e72371ad024" providerId="AD" clId="Web-{BB29A7AF-D7BC-4E56-A8CE-3752CE616BED}" dt="2023-05-01T18:14:33.871" v="10" actId="20577"/>
          <ac:spMkLst>
            <pc:docMk/>
            <pc:sldMk cId="2604792094" sldId="273"/>
            <ac:spMk id="2" creationId="{00650AB9-490D-1E8F-B74E-1B6360361FF6}"/>
          </ac:spMkLst>
        </pc:spChg>
        <pc:spChg chg="del">
          <ac:chgData name="Letaru Lydia" userId="S::letaly00@upol.cz::6f409a00-2bea-4429-84a0-8e72371ad024" providerId="AD" clId="Web-{BB29A7AF-D7BC-4E56-A8CE-3752CE616BED}" dt="2023-05-01T18:14:36.558" v="11"/>
          <ac:spMkLst>
            <pc:docMk/>
            <pc:sldMk cId="2604792094" sldId="273"/>
            <ac:spMk id="3" creationId="{8EBF57B1-8911-9B31-0F17-0BCEB27D8760}"/>
          </ac:spMkLst>
        </pc:spChg>
        <pc:spChg chg="add mod">
          <ac:chgData name="Letaru Lydia" userId="S::letaly00@upol.cz::6f409a00-2bea-4429-84a0-8e72371ad024" providerId="AD" clId="Web-{BB29A7AF-D7BC-4E56-A8CE-3752CE616BED}" dt="2023-05-01T18:41:49.492" v="57" actId="20577"/>
          <ac:spMkLst>
            <pc:docMk/>
            <pc:sldMk cId="2604792094" sldId="273"/>
            <ac:spMk id="11" creationId="{8F62CCB4-872F-F74F-65CF-0F888752E971}"/>
          </ac:spMkLst>
        </pc:spChg>
        <pc:spChg chg="add del mod">
          <ac:chgData name="Letaru Lydia" userId="S::letaly00@upol.cz::6f409a00-2bea-4429-84a0-8e72371ad024" providerId="AD" clId="Web-{BB29A7AF-D7BC-4E56-A8CE-3752CE616BED}" dt="2023-05-01T18:44:53.294" v="152" actId="20577"/>
          <ac:spMkLst>
            <pc:docMk/>
            <pc:sldMk cId="2604792094" sldId="273"/>
            <ac:spMk id="12" creationId="{4ECFEFAB-5AD3-B475-88EE-69F21E4796EA}"/>
          </ac:spMkLst>
        </pc:spChg>
        <pc:spChg chg="add del mod">
          <ac:chgData name="Letaru Lydia" userId="S::letaly00@upol.cz::6f409a00-2bea-4429-84a0-8e72371ad024" providerId="AD" clId="Web-{BB29A7AF-D7BC-4E56-A8CE-3752CE616BED}" dt="2023-05-01T18:43:54.652" v="99"/>
          <ac:spMkLst>
            <pc:docMk/>
            <pc:sldMk cId="2604792094" sldId="273"/>
            <ac:spMk id="13" creationId="{E1A07ED4-6D12-BCE2-A5B3-3D74B7E62010}"/>
          </ac:spMkLst>
        </pc:spChg>
        <pc:spChg chg="add mod">
          <ac:chgData name="Letaru Lydia" userId="S::letaly00@upol.cz::6f409a00-2bea-4429-84a0-8e72371ad024" providerId="AD" clId="Web-{BB29A7AF-D7BC-4E56-A8CE-3752CE616BED}" dt="2023-05-01T18:45:28.357" v="175" actId="20577"/>
          <ac:spMkLst>
            <pc:docMk/>
            <pc:sldMk cId="2604792094" sldId="273"/>
            <ac:spMk id="14" creationId="{497F68A4-1514-04AD-1636-5999267AF262}"/>
          </ac:spMkLst>
        </pc:spChg>
        <pc:picChg chg="add mod">
          <ac:chgData name="Letaru Lydia" userId="S::letaly00@upol.cz::6f409a00-2bea-4429-84a0-8e72371ad024" providerId="AD" clId="Web-{BB29A7AF-D7BC-4E56-A8CE-3752CE616BED}" dt="2023-05-01T18:40:33.053" v="39" actId="1076"/>
          <ac:picMkLst>
            <pc:docMk/>
            <pc:sldMk cId="2604792094" sldId="273"/>
            <ac:picMk id="5" creationId="{18357B61-438E-9960-6EA4-397A74BE6883}"/>
          </ac:picMkLst>
        </pc:picChg>
        <pc:picChg chg="add mod">
          <ac:chgData name="Letaru Lydia" userId="S::letaly00@upol.cz::6f409a00-2bea-4429-84a0-8e72371ad024" providerId="AD" clId="Web-{BB29A7AF-D7BC-4E56-A8CE-3752CE616BED}" dt="2023-05-01T18:40:28.912" v="38" actId="14100"/>
          <ac:picMkLst>
            <pc:docMk/>
            <pc:sldMk cId="2604792094" sldId="273"/>
            <ac:picMk id="6" creationId="{57909A23-CDDE-4843-E2B7-A5CCE7365A57}"/>
          </ac:picMkLst>
        </pc:picChg>
        <pc:picChg chg="add del mod">
          <ac:chgData name="Letaru Lydia" userId="S::letaly00@upol.cz::6f409a00-2bea-4429-84a0-8e72371ad024" providerId="AD" clId="Web-{BB29A7AF-D7BC-4E56-A8CE-3752CE616BED}" dt="2023-05-01T18:36:23.984" v="26"/>
          <ac:picMkLst>
            <pc:docMk/>
            <pc:sldMk cId="2604792094" sldId="273"/>
            <ac:picMk id="7" creationId="{64202038-AAE3-1688-ED90-A90CA6078317}"/>
          </ac:picMkLst>
        </pc:picChg>
        <pc:picChg chg="add mod">
          <ac:chgData name="Letaru Lydia" userId="S::letaly00@upol.cz::6f409a00-2bea-4429-84a0-8e72371ad024" providerId="AD" clId="Web-{BB29A7AF-D7BC-4E56-A8CE-3752CE616BED}" dt="2023-05-01T18:40:09.709" v="35" actId="14100"/>
          <ac:picMkLst>
            <pc:docMk/>
            <pc:sldMk cId="2604792094" sldId="273"/>
            <ac:picMk id="8" creationId="{59AC752D-BAE2-7D36-63CC-EDCEBCF50974}"/>
          </ac:picMkLst>
        </pc:picChg>
        <pc:picChg chg="add del mod">
          <ac:chgData name="Letaru Lydia" userId="S::letaly00@upol.cz::6f409a00-2bea-4429-84a0-8e72371ad024" providerId="AD" clId="Web-{BB29A7AF-D7BC-4E56-A8CE-3752CE616BED}" dt="2023-05-01T18:37:22.720" v="31"/>
          <ac:picMkLst>
            <pc:docMk/>
            <pc:sldMk cId="2604792094" sldId="273"/>
            <ac:picMk id="9" creationId="{25461276-64B5-6FBE-ED39-DF447F38A8E7}"/>
          </ac:picMkLst>
        </pc:picChg>
        <pc:picChg chg="add mod">
          <ac:chgData name="Letaru Lydia" userId="S::letaly00@upol.cz::6f409a00-2bea-4429-84a0-8e72371ad024" providerId="AD" clId="Web-{BB29A7AF-D7BC-4E56-A8CE-3752CE616BED}" dt="2023-05-01T18:40:16.474" v="36" actId="14100"/>
          <ac:picMkLst>
            <pc:docMk/>
            <pc:sldMk cId="2604792094" sldId="273"/>
            <ac:picMk id="10" creationId="{A092913C-1339-9DFD-4266-6981BCDE1A6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a:extLst>
              <a:ext uri="{FF2B5EF4-FFF2-40B4-BE49-F238E27FC236}">
                <a16:creationId xmlns:a16="http://schemas.microsoft.com/office/drawing/2014/main" xmlns="" id="{F5DB6C53-A428-424F-8FA5-564DF68440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objekt pre dátum 2">
            <a:extLst>
              <a:ext uri="{FF2B5EF4-FFF2-40B4-BE49-F238E27FC236}">
                <a16:creationId xmlns:a16="http://schemas.microsoft.com/office/drawing/2014/main" xmlns="" id="{71096DD6-97CF-44CA-A7EC-C375C0C0F9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C9DEAE-159A-49CD-9FD9-6084753F7210}" type="datetimeFigureOut">
              <a:rPr lang="cs-CZ" smtClean="0"/>
              <a:t>03.08.2023</a:t>
            </a:fld>
            <a:endParaRPr lang="cs-CZ"/>
          </a:p>
        </p:txBody>
      </p:sp>
      <p:sp>
        <p:nvSpPr>
          <p:cNvPr id="4" name="Zástupný objekt pre pätu 3">
            <a:extLst>
              <a:ext uri="{FF2B5EF4-FFF2-40B4-BE49-F238E27FC236}">
                <a16:creationId xmlns:a16="http://schemas.microsoft.com/office/drawing/2014/main" xmlns="" id="{F25F6DEB-9D86-4E44-BADA-A82539661B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objekt pre číslo snímky 4">
            <a:extLst>
              <a:ext uri="{FF2B5EF4-FFF2-40B4-BE49-F238E27FC236}">
                <a16:creationId xmlns:a16="http://schemas.microsoft.com/office/drawing/2014/main" xmlns="" id="{BE8A0BE9-882A-4F56-A6EA-2488AC7BC7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F76EDA-D0D5-4FD2-BEAB-89437D9381AC}" type="slidenum">
              <a:rPr lang="cs-CZ" smtClean="0"/>
              <a:t>‹#›</a:t>
            </a:fld>
            <a:endParaRPr lang="cs-CZ"/>
          </a:p>
        </p:txBody>
      </p:sp>
    </p:spTree>
    <p:extLst>
      <p:ext uri="{BB962C8B-B14F-4D97-AF65-F5344CB8AC3E}">
        <p14:creationId xmlns:p14="http://schemas.microsoft.com/office/powerpoint/2010/main" val="389696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A6382-3F53-4BFD-BE97-15AB74673F1F}" type="datetimeFigureOut">
              <a:rPr lang="sk-SK" smtClean="0"/>
              <a:t>3. 8. 2023</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dirty="0"/>
              <a:t>Upraviť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61AE79-C02A-4BF3-BCDE-0E08E690E3E7}" type="slidenum">
              <a:rPr lang="sk-SK" smtClean="0"/>
              <a:t>‹#›</a:t>
            </a:fld>
            <a:endParaRPr lang="sk-SK"/>
          </a:p>
        </p:txBody>
      </p:sp>
    </p:spTree>
    <p:extLst>
      <p:ext uri="{BB962C8B-B14F-4D97-AF65-F5344CB8AC3E}">
        <p14:creationId xmlns:p14="http://schemas.microsoft.com/office/powerpoint/2010/main" val="3085771068"/>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sk-SK"/>
              <a:t>NÁZEV PREZENTACE</a:t>
            </a:r>
            <a:endParaRPr lang="sk-SK" dirty="0"/>
          </a:p>
        </p:txBody>
      </p:sp>
    </p:spTree>
    <p:extLst>
      <p:ext uri="{BB962C8B-B14F-4D97-AF65-F5344CB8AC3E}">
        <p14:creationId xmlns:p14="http://schemas.microsoft.com/office/powerpoint/2010/main" val="2692808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sk-SK"/>
              <a:t>NÁZEV PREZENTACE</a:t>
            </a:r>
            <a:endParaRPr lang="sk-SK" dirty="0"/>
          </a:p>
        </p:txBody>
      </p:sp>
    </p:spTree>
    <p:extLst>
      <p:ext uri="{BB962C8B-B14F-4D97-AF65-F5344CB8AC3E}">
        <p14:creationId xmlns:p14="http://schemas.microsoft.com/office/powerpoint/2010/main" val="2799721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sk-SK"/>
              <a:t>NÁZEV PREZENTACE</a:t>
            </a:r>
            <a:endParaRPr lang="sk-SK" dirty="0"/>
          </a:p>
        </p:txBody>
      </p:sp>
    </p:spTree>
    <p:extLst>
      <p:ext uri="{BB962C8B-B14F-4D97-AF65-F5344CB8AC3E}">
        <p14:creationId xmlns:p14="http://schemas.microsoft.com/office/powerpoint/2010/main" val="4048170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8"/>
            <a:ext cx="9144000" cy="2387600"/>
          </a:xfrm>
        </p:spPr>
        <p:txBody>
          <a:bodyPr anchor="b"/>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1620">
                <a:latin typeface="+mj-lt"/>
              </a:defRPr>
            </a:lvl1pPr>
            <a:lvl2pPr marL="308606" indent="0" algn="ctr">
              <a:buNone/>
              <a:defRPr sz="1350"/>
            </a:lvl2pPr>
            <a:lvl3pPr marL="617214" indent="0" algn="ctr">
              <a:buNone/>
              <a:defRPr sz="1215"/>
            </a:lvl3pPr>
            <a:lvl4pPr marL="925821" indent="0" algn="ctr">
              <a:buNone/>
              <a:defRPr sz="1080"/>
            </a:lvl4pPr>
            <a:lvl5pPr marL="1234428" indent="0" algn="ctr">
              <a:buNone/>
              <a:defRPr sz="1080"/>
            </a:lvl5pPr>
            <a:lvl6pPr marL="1543035" indent="0" algn="ctr">
              <a:buNone/>
              <a:defRPr sz="1080"/>
            </a:lvl6pPr>
            <a:lvl7pPr marL="1851641" indent="0" algn="ctr">
              <a:buNone/>
              <a:defRPr sz="1080"/>
            </a:lvl7pPr>
            <a:lvl8pPr marL="2160248" indent="0" algn="ctr">
              <a:buNone/>
              <a:defRPr sz="1080"/>
            </a:lvl8pPr>
            <a:lvl9pPr marL="2468856" indent="0" algn="ctr">
              <a:buNone/>
              <a:defRPr sz="1080"/>
            </a:lvl9pPr>
          </a:lstStyle>
          <a:p>
            <a:r>
              <a:rPr lang="en-US"/>
              <a:t>Click to edit Master subtitle style</a:t>
            </a:r>
            <a:endParaRPr lang="en-US" dirty="0"/>
          </a:p>
        </p:txBody>
      </p:sp>
      <p:sp>
        <p:nvSpPr>
          <p:cNvPr id="9" name="Zástupný objekt pre pätu 8">
            <a:extLst>
              <a:ext uri="{FF2B5EF4-FFF2-40B4-BE49-F238E27FC236}">
                <a16:creationId xmlns:a16="http://schemas.microsoft.com/office/drawing/2014/main" xmlns="" id="{0BB775BC-1FB6-4731-ACA5-9F0FE7D6DE6F}"/>
              </a:ext>
            </a:extLst>
          </p:cNvPr>
          <p:cNvSpPr>
            <a:spLocks noGrp="1"/>
          </p:cNvSpPr>
          <p:nvPr>
            <p:ph type="ftr" sz="quarter" idx="10"/>
          </p:nvPr>
        </p:nvSpPr>
        <p:spPr/>
        <p:txBody>
          <a:bodyPr/>
          <a:lstStyle/>
          <a:p>
            <a:r>
              <a:rPr lang="sk-SK"/>
              <a:t>NÁZEV PREZENTACE</a:t>
            </a:r>
            <a:endParaRPr lang="sk-SK" dirty="0"/>
          </a:p>
        </p:txBody>
      </p:sp>
    </p:spTree>
    <p:extLst>
      <p:ext uri="{BB962C8B-B14F-4D97-AF65-F5344CB8AC3E}">
        <p14:creationId xmlns:p14="http://schemas.microsoft.com/office/powerpoint/2010/main" val="2784836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rázdna">
    <p:spTree>
      <p:nvGrpSpPr>
        <p:cNvPr id="1" name=""/>
        <p:cNvGrpSpPr/>
        <p:nvPr/>
      </p:nvGrpSpPr>
      <p:grpSpPr>
        <a:xfrm>
          <a:off x="0" y="0"/>
          <a:ext cx="0" cy="0"/>
          <a:chOff x="0" y="0"/>
          <a:chExt cx="0" cy="0"/>
        </a:xfrm>
      </p:grpSpPr>
      <p:sp>
        <p:nvSpPr>
          <p:cNvPr id="5" name="Zástupný objekt pre pätu 4">
            <a:extLst>
              <a:ext uri="{FF2B5EF4-FFF2-40B4-BE49-F238E27FC236}">
                <a16:creationId xmlns:a16="http://schemas.microsoft.com/office/drawing/2014/main" xmlns="" id="{46B2F087-2417-459B-81C0-C15CF6EE1B23}"/>
              </a:ext>
            </a:extLst>
          </p:cNvPr>
          <p:cNvSpPr>
            <a:spLocks noGrp="1"/>
          </p:cNvSpPr>
          <p:nvPr>
            <p:ph type="ftr" sz="quarter" idx="10"/>
          </p:nvPr>
        </p:nvSpPr>
        <p:spPr/>
        <p:txBody>
          <a:bodyPr/>
          <a:lstStyle/>
          <a:p>
            <a:r>
              <a:rPr lang="sk-SK"/>
              <a:t>NÁZEV PREZENTACE</a:t>
            </a:r>
            <a:endParaRPr lang="sk-SK" dirty="0"/>
          </a:p>
        </p:txBody>
      </p:sp>
    </p:spTree>
    <p:extLst>
      <p:ext uri="{BB962C8B-B14F-4D97-AF65-F5344CB8AC3E}">
        <p14:creationId xmlns:p14="http://schemas.microsoft.com/office/powerpoint/2010/main" val="217822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sk-SK"/>
              <a:t>NÁZEV PREZENTACE</a:t>
            </a:r>
            <a:endParaRPr lang="sk-SK" dirty="0"/>
          </a:p>
        </p:txBody>
      </p:sp>
    </p:spTree>
    <p:extLst>
      <p:ext uri="{BB962C8B-B14F-4D97-AF65-F5344CB8AC3E}">
        <p14:creationId xmlns:p14="http://schemas.microsoft.com/office/powerpoint/2010/main" val="3867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rgbClr val="2C74B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sk-SK"/>
              <a:t>NÁZEV PREZENTACE</a:t>
            </a:r>
            <a:endParaRPr lang="sk-SK" dirty="0"/>
          </a:p>
        </p:txBody>
      </p:sp>
    </p:spTree>
    <p:extLst>
      <p:ext uri="{BB962C8B-B14F-4D97-AF65-F5344CB8AC3E}">
        <p14:creationId xmlns:p14="http://schemas.microsoft.com/office/powerpoint/2010/main" val="2300123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sk-SK"/>
              <a:t>NÁZEV PREZENTACE</a:t>
            </a:r>
            <a:endParaRPr lang="sk-SK" dirty="0"/>
          </a:p>
        </p:txBody>
      </p:sp>
    </p:spTree>
    <p:extLst>
      <p:ext uri="{BB962C8B-B14F-4D97-AF65-F5344CB8AC3E}">
        <p14:creationId xmlns:p14="http://schemas.microsoft.com/office/powerpoint/2010/main" val="3651795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sk-SK"/>
              <a:t>NÁZEV PREZENTACE</a:t>
            </a:r>
            <a:endParaRPr lang="sk-SK" dirty="0"/>
          </a:p>
        </p:txBody>
      </p:sp>
    </p:spTree>
    <p:extLst>
      <p:ext uri="{BB962C8B-B14F-4D97-AF65-F5344CB8AC3E}">
        <p14:creationId xmlns:p14="http://schemas.microsoft.com/office/powerpoint/2010/main" val="3021657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sk-SK"/>
              <a:t>NÁZEV PREZENTACE</a:t>
            </a:r>
            <a:endParaRPr lang="sk-SK" dirty="0"/>
          </a:p>
        </p:txBody>
      </p:sp>
    </p:spTree>
    <p:extLst>
      <p:ext uri="{BB962C8B-B14F-4D97-AF65-F5344CB8AC3E}">
        <p14:creationId xmlns:p14="http://schemas.microsoft.com/office/powerpoint/2010/main" val="264745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sk-SK"/>
              <a:t>NÁZEV PREZENTACE</a:t>
            </a:r>
            <a:endParaRPr lang="sk-SK" dirty="0"/>
          </a:p>
        </p:txBody>
      </p:sp>
    </p:spTree>
    <p:extLst>
      <p:ext uri="{BB962C8B-B14F-4D97-AF65-F5344CB8AC3E}">
        <p14:creationId xmlns:p14="http://schemas.microsoft.com/office/powerpoint/2010/main" val="3548233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NÁZEV PREZENTACE</a:t>
            </a:r>
            <a:endParaRPr lang="en-US" dirty="0"/>
          </a:p>
        </p:txBody>
      </p:sp>
    </p:spTree>
    <p:extLst>
      <p:ext uri="{BB962C8B-B14F-4D97-AF65-F5344CB8AC3E}">
        <p14:creationId xmlns:p14="http://schemas.microsoft.com/office/powerpoint/2010/main" val="3805745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NÁZEV PREZENTACE</a:t>
            </a:r>
            <a:endParaRPr lang="en-US" dirty="0"/>
          </a:p>
        </p:txBody>
      </p:sp>
    </p:spTree>
    <p:extLst>
      <p:ext uri="{BB962C8B-B14F-4D97-AF65-F5344CB8AC3E}">
        <p14:creationId xmlns:p14="http://schemas.microsoft.com/office/powerpoint/2010/main" val="1493054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sk-SK" dirty="0"/>
              <a:t>Kliknutím upravte štýl predlohy nadpisu</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sk-SK" dirty="0"/>
              <a:t>Upraviť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endParaRPr lang="en-US" dirty="0"/>
          </a:p>
        </p:txBody>
      </p:sp>
      <p:sp>
        <p:nvSpPr>
          <p:cNvPr id="5" name="Footer Placeholder 4"/>
          <p:cNvSpPr>
            <a:spLocks noGrp="1"/>
          </p:cNvSpPr>
          <p:nvPr>
            <p:ph type="ftr" sz="quarter" idx="3"/>
          </p:nvPr>
        </p:nvSpPr>
        <p:spPr>
          <a:xfrm>
            <a:off x="3143115" y="6460596"/>
            <a:ext cx="2743200" cy="365125"/>
          </a:xfrm>
          <a:prstGeom prst="rect">
            <a:avLst/>
          </a:prstGeom>
        </p:spPr>
        <p:txBody>
          <a:bodyPr vert="horz" lIns="91440" tIns="45720" rIns="91440" bIns="45720" rtlCol="0" anchor="ctr"/>
          <a:lstStyle>
            <a:lvl1pPr algn="r">
              <a:defRPr sz="900">
                <a:solidFill>
                  <a:srgbClr val="E4EDF5"/>
                </a:solidFill>
              </a:defRPr>
            </a:lvl1pPr>
          </a:lstStyle>
          <a:p>
            <a:r>
              <a:rPr lang="sk-SK" dirty="0"/>
              <a:t>NÁZEV PREZENTACE</a:t>
            </a:r>
          </a:p>
        </p:txBody>
      </p:sp>
      <p:sp>
        <p:nvSpPr>
          <p:cNvPr id="7" name="Date Placeholder 3">
            <a:extLst>
              <a:ext uri="{FF2B5EF4-FFF2-40B4-BE49-F238E27FC236}">
                <a16:creationId xmlns:a16="http://schemas.microsoft.com/office/drawing/2014/main" xmlns="" id="{682C772D-8CC2-422C-B629-871F63E63360}"/>
              </a:ext>
            </a:extLst>
          </p:cNvPr>
          <p:cNvSpPr txBox="1">
            <a:spLocks/>
          </p:cNvSpPr>
          <p:nvPr/>
        </p:nvSpPr>
        <p:spPr>
          <a:xfrm>
            <a:off x="3143967" y="6668831"/>
            <a:ext cx="2743200" cy="365125"/>
          </a:xfrm>
          <a:prstGeom prst="rect">
            <a:avLst/>
          </a:prstGeom>
        </p:spPr>
        <p:txBody>
          <a:bodyPr/>
          <a:lstStyle>
            <a:defPPr>
              <a:defRPr lang="en-US"/>
            </a:defPPr>
            <a:lvl1pPr marL="0" algn="r" defTabSz="457200" rtl="0" eaLnBrk="1" latinLnBrk="0" hangingPunct="1">
              <a:defRPr sz="5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D6A91E4-EFC2-4F2F-A298-3276F2B56CF6}" type="datetime1">
              <a:rPr lang="cs-CZ" sz="500" smtClean="0">
                <a:solidFill>
                  <a:srgbClr val="E4EDF5"/>
                </a:solidFill>
              </a:rPr>
              <a:pPr/>
              <a:t>03.08.2023</a:t>
            </a:fld>
            <a:endParaRPr lang="sk-SK" sz="500" dirty="0">
              <a:solidFill>
                <a:srgbClr val="E4EDF5"/>
              </a:solidFill>
            </a:endParaRPr>
          </a:p>
        </p:txBody>
      </p:sp>
      <p:sp>
        <p:nvSpPr>
          <p:cNvPr id="8" name="Slide Number Placeholder 5">
            <a:extLst>
              <a:ext uri="{FF2B5EF4-FFF2-40B4-BE49-F238E27FC236}">
                <a16:creationId xmlns:a16="http://schemas.microsoft.com/office/drawing/2014/main" xmlns="" id="{654E3B9A-036B-45D5-9302-7155BA0F8EF4}"/>
              </a:ext>
            </a:extLst>
          </p:cNvPr>
          <p:cNvSpPr txBox="1">
            <a:spLocks/>
          </p:cNvSpPr>
          <p:nvPr/>
        </p:nvSpPr>
        <p:spPr>
          <a:xfrm>
            <a:off x="9284677" y="6581580"/>
            <a:ext cx="2743200" cy="365125"/>
          </a:xfrm>
          <a:prstGeom prst="rect">
            <a:avLst/>
          </a:prstGeom>
        </p:spPr>
        <p:txBody>
          <a:bodyPr/>
          <a:lstStyle>
            <a:defPPr>
              <a:defRPr lang="en-US"/>
            </a:defPPr>
            <a:lvl1pPr marL="0" algn="l" defTabSz="457200" rtl="0" eaLnBrk="1" latinLnBrk="0" hangingPunct="1">
              <a:defRPr sz="8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30E7CE8-3ECF-4145-970B-716EFB69DB0F}" type="slidenum">
              <a:rPr lang="sk-SK" sz="900" smtClean="0">
                <a:solidFill>
                  <a:srgbClr val="E4EDF5"/>
                </a:solidFill>
              </a:rPr>
              <a:pPr algn="r"/>
              <a:t>‹#›</a:t>
            </a:fld>
            <a:endParaRPr lang="sk-SK" sz="900" dirty="0">
              <a:solidFill>
                <a:srgbClr val="E4EDF5"/>
              </a:solidFill>
            </a:endParaRPr>
          </a:p>
        </p:txBody>
      </p:sp>
    </p:spTree>
    <p:extLst>
      <p:ext uri="{BB962C8B-B14F-4D97-AF65-F5344CB8AC3E}">
        <p14:creationId xmlns:p14="http://schemas.microsoft.com/office/powerpoint/2010/main" val="3510372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1" r:id="rId12"/>
    <p:sldLayoutId id="2147483667" r:id="rId13"/>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l" defTabSz="685800" rtl="0" eaLnBrk="1" latinLnBrk="0" hangingPunct="1">
        <a:lnSpc>
          <a:spcPct val="90000"/>
        </a:lnSpc>
        <a:spcBef>
          <a:spcPct val="0"/>
        </a:spcBef>
        <a:buNone/>
        <a:defRPr sz="3200" b="1" kern="1200">
          <a:solidFill>
            <a:srgbClr val="2C74B5"/>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2C74B5"/>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2C74B5"/>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2C74B5"/>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2C74B5"/>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2C74B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1654EB6-6724-423B-82B6-B00EC796AAC7}"/>
              </a:ext>
            </a:extLst>
          </p:cNvPr>
          <p:cNvSpPr>
            <a:spLocks noGrp="1"/>
          </p:cNvSpPr>
          <p:nvPr>
            <p:ph type="ctrTitle"/>
          </p:nvPr>
        </p:nvSpPr>
        <p:spPr>
          <a:xfrm>
            <a:off x="1057276" y="947209"/>
            <a:ext cx="10334624" cy="2205038"/>
          </a:xfrm>
        </p:spPr>
        <p:txBody>
          <a:bodyPr>
            <a:noAutofit/>
          </a:bodyPr>
          <a:lstStyle/>
          <a:p>
            <a:r>
              <a:rPr lang="en-US" dirty="0" smtClean="0">
                <a:solidFill>
                  <a:srgbClr val="002060"/>
                </a:solidFill>
                <a:latin typeface="Times New Roman" panose="02020603050405020304" pitchFamily="18" charset="0"/>
                <a:cs typeface="Times New Roman" panose="02020603050405020304" pitchFamily="18" charset="0"/>
              </a:rPr>
              <a:t>CREATING A VIRTUAL GEOGRAPHIC  LEARNING ENVIRONMENT AND </a:t>
            </a:r>
            <a:br>
              <a:rPr lang="en-US" dirty="0" smtClean="0">
                <a:solidFill>
                  <a:srgbClr val="002060"/>
                </a:solidFill>
                <a:latin typeface="Times New Roman" panose="02020603050405020304" pitchFamily="18" charset="0"/>
                <a:cs typeface="Times New Roman" panose="02020603050405020304" pitchFamily="18" charset="0"/>
              </a:rPr>
            </a:br>
            <a:r>
              <a:rPr lang="en-US" dirty="0" smtClean="0">
                <a:solidFill>
                  <a:srgbClr val="002060"/>
                </a:solidFill>
                <a:latin typeface="Times New Roman" panose="02020603050405020304" pitchFamily="18" charset="0"/>
                <a:cs typeface="Times New Roman" panose="02020603050405020304" pitchFamily="18" charset="0"/>
              </a:rPr>
              <a:t>ITS USER ASSESSMENT</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4" name="Zástupný objekt pre pätu 3">
            <a:extLst>
              <a:ext uri="{FF2B5EF4-FFF2-40B4-BE49-F238E27FC236}">
                <a16:creationId xmlns:a16="http://schemas.microsoft.com/office/drawing/2014/main" xmlns="" id="{BC8B5F42-4F0F-470A-B9CD-C3F6AC0DCBB7}"/>
              </a:ext>
            </a:extLst>
          </p:cNvPr>
          <p:cNvSpPr>
            <a:spLocks noGrp="1"/>
          </p:cNvSpPr>
          <p:nvPr>
            <p:ph type="ftr" sz="quarter" idx="11"/>
          </p:nvPr>
        </p:nvSpPr>
        <p:spPr/>
        <p:txBody>
          <a:bodyPr/>
          <a:lstStyle/>
          <a:p>
            <a:r>
              <a:rPr lang="sk-SK" sz="1050" dirty="0"/>
              <a:t>EM Copernicus Digital Earth</a:t>
            </a:r>
          </a:p>
        </p:txBody>
      </p:sp>
      <p:pic>
        <p:nvPicPr>
          <p:cNvPr id="9" name="Picture 8" descr="Logo&#10;&#10;Description automatically generated">
            <a:extLst>
              <a:ext uri="{FF2B5EF4-FFF2-40B4-BE49-F238E27FC236}">
                <a16:creationId xmlns:a16="http://schemas.microsoft.com/office/drawing/2014/main" xmlns="" id="{1873F4E1-98E5-ECD7-E22A-DC3F55BC58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1327" y="5706331"/>
            <a:ext cx="2352710" cy="715223"/>
          </a:xfrm>
          <a:prstGeom prst="rect">
            <a:avLst/>
          </a:prstGeom>
        </p:spPr>
      </p:pic>
      <p:pic>
        <p:nvPicPr>
          <p:cNvPr id="11" name="Picture 10">
            <a:extLst>
              <a:ext uri="{FF2B5EF4-FFF2-40B4-BE49-F238E27FC236}">
                <a16:creationId xmlns:a16="http://schemas.microsoft.com/office/drawing/2014/main" xmlns="" id="{38D117BB-332C-5C73-33BD-ABE95528A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7722" y="5659707"/>
            <a:ext cx="2123063" cy="67611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4C4B31E3-087D-CCEA-DDB2-84F51522E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2057" y="5706330"/>
            <a:ext cx="1111081" cy="568091"/>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744" y="446722"/>
            <a:ext cx="1267896" cy="128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Subtitle 11"/>
          <p:cNvSpPr>
            <a:spLocks noGrp="1"/>
          </p:cNvSpPr>
          <p:nvPr>
            <p:ph type="subTitle" idx="1"/>
          </p:nvPr>
        </p:nvSpPr>
        <p:spPr>
          <a:xfrm>
            <a:off x="728128" y="3663834"/>
            <a:ext cx="10573789" cy="1077777"/>
          </a:xfrm>
        </p:spPr>
        <p:txBody>
          <a:bodyPr>
            <a:normAutofit/>
          </a:bodyPr>
          <a:lstStyle/>
          <a:p>
            <a:r>
              <a:rPr lang="en-US" b="1" i="1" dirty="0" err="1">
                <a:solidFill>
                  <a:srgbClr val="0070C0"/>
                </a:solidFill>
                <a:latin typeface="Times New Roman" panose="02020603050405020304" pitchFamily="18" charset="0"/>
                <a:cs typeface="Times New Roman" panose="02020603050405020304" pitchFamily="18" charset="0"/>
              </a:rPr>
              <a:t>Guldariya</a:t>
            </a:r>
            <a:r>
              <a:rPr lang="en-US" b="1" i="1" dirty="0">
                <a:solidFill>
                  <a:srgbClr val="0070C0"/>
                </a:solidFill>
                <a:latin typeface="Times New Roman" panose="02020603050405020304" pitchFamily="18" charset="0"/>
                <a:cs typeface="Times New Roman" panose="02020603050405020304" pitchFamily="18" charset="0"/>
              </a:rPr>
              <a:t> KURBONOVA</a:t>
            </a:r>
          </a:p>
          <a:p>
            <a:r>
              <a:rPr lang="en-US" sz="1600" dirty="0">
                <a:solidFill>
                  <a:srgbClr val="0070C0"/>
                </a:solidFill>
                <a:latin typeface="Times New Roman" panose="02020603050405020304" pitchFamily="18" charset="0"/>
                <a:cs typeface="Times New Roman" panose="02020603050405020304" pitchFamily="18" charset="0"/>
              </a:rPr>
              <a:t>Supervisor: </a:t>
            </a:r>
            <a:r>
              <a:rPr lang="cs-CZ" sz="1600" b="1" dirty="0">
                <a:solidFill>
                  <a:srgbClr val="0070C0"/>
                </a:solidFill>
                <a:latin typeface="Times New Roman" panose="02020603050405020304" pitchFamily="18" charset="0"/>
                <a:cs typeface="Times New Roman" panose="02020603050405020304" pitchFamily="18" charset="0"/>
              </a:rPr>
              <a:t>Dr.</a:t>
            </a:r>
            <a:r>
              <a:rPr lang="en-US" sz="1600" b="1" dirty="0">
                <a:solidFill>
                  <a:srgbClr val="0070C0"/>
                </a:solidFill>
                <a:latin typeface="Times New Roman" panose="02020603050405020304" pitchFamily="18" charset="0"/>
                <a:cs typeface="Times New Roman" panose="02020603050405020304" pitchFamily="18" charset="0"/>
              </a:rPr>
              <a:t> </a:t>
            </a:r>
            <a:r>
              <a:rPr lang="cs-CZ" sz="1600" b="1" dirty="0">
                <a:solidFill>
                  <a:srgbClr val="0070C0"/>
                </a:solidFill>
                <a:latin typeface="Times New Roman" panose="02020603050405020304" pitchFamily="18" charset="0"/>
                <a:cs typeface="Times New Roman" panose="02020603050405020304" pitchFamily="18" charset="0"/>
              </a:rPr>
              <a:t>Stanislav POPELKA</a:t>
            </a:r>
            <a:r>
              <a:rPr lang="en-US" sz="1600" b="1" dirty="0">
                <a:solidFill>
                  <a:srgbClr val="0070C0"/>
                </a:solidFill>
                <a:latin typeface="Times New Roman" panose="02020603050405020304" pitchFamily="18" charset="0"/>
                <a:cs typeface="Times New Roman" panose="02020603050405020304" pitchFamily="18" charset="0"/>
              </a:rPr>
              <a:t> </a:t>
            </a:r>
            <a:r>
              <a:rPr lang="en-US" sz="1600" dirty="0">
                <a:solidFill>
                  <a:srgbClr val="0070C0"/>
                </a:solidFill>
                <a:latin typeface="Times New Roman" panose="02020603050405020304" pitchFamily="18" charset="0"/>
                <a:cs typeface="Times New Roman" panose="02020603050405020304" pitchFamily="18" charset="0"/>
              </a:rPr>
              <a:t>| Palacky University Olomouc</a:t>
            </a:r>
          </a:p>
          <a:p>
            <a:r>
              <a:rPr lang="en-US" sz="1600" dirty="0">
                <a:solidFill>
                  <a:srgbClr val="0070C0"/>
                </a:solidFill>
                <a:latin typeface="Times New Roman" panose="02020603050405020304" pitchFamily="18" charset="0"/>
                <a:cs typeface="Times New Roman" panose="02020603050405020304" pitchFamily="18" charset="0"/>
              </a:rPr>
              <a:t>Co-Supervisor: </a:t>
            </a:r>
            <a:r>
              <a:rPr lang="en-GB" sz="1600" b="1" dirty="0" err="1">
                <a:solidFill>
                  <a:srgbClr val="0070C0"/>
                </a:solidFill>
                <a:latin typeface="Times New Roman" panose="02020603050405020304" pitchFamily="18" charset="0"/>
                <a:cs typeface="Times New Roman" panose="02020603050405020304" pitchFamily="18" charset="0"/>
              </a:rPr>
              <a:t>Prof.</a:t>
            </a:r>
            <a:r>
              <a:rPr lang="en-GB" sz="1600" b="1" dirty="0">
                <a:solidFill>
                  <a:srgbClr val="0070C0"/>
                </a:solidFill>
                <a:latin typeface="Times New Roman" panose="02020603050405020304" pitchFamily="18" charset="0"/>
                <a:cs typeface="Times New Roman" panose="02020603050405020304" pitchFamily="18" charset="0"/>
              </a:rPr>
              <a:t> </a:t>
            </a:r>
            <a:r>
              <a:rPr lang="en-GB" sz="1600" b="1" dirty="0" err="1">
                <a:solidFill>
                  <a:srgbClr val="0070C0"/>
                </a:solidFill>
                <a:latin typeface="Times New Roman" panose="02020603050405020304" pitchFamily="18" charset="0"/>
                <a:cs typeface="Times New Roman" panose="02020603050405020304" pitchFamily="18" charset="0"/>
              </a:rPr>
              <a:t>Dr.</a:t>
            </a:r>
            <a:r>
              <a:rPr lang="en-GB" sz="1600" b="1" dirty="0">
                <a:solidFill>
                  <a:srgbClr val="0070C0"/>
                </a:solidFill>
                <a:latin typeface="Times New Roman" panose="02020603050405020304" pitchFamily="18" charset="0"/>
                <a:cs typeface="Times New Roman" panose="02020603050405020304" pitchFamily="18" charset="0"/>
              </a:rPr>
              <a:t> Bernd RESCH Assoc. </a:t>
            </a:r>
            <a:r>
              <a:rPr lang="en-GB" sz="1600" b="1" dirty="0" err="1">
                <a:solidFill>
                  <a:srgbClr val="0070C0"/>
                </a:solidFill>
                <a:latin typeface="Times New Roman" panose="02020603050405020304" pitchFamily="18" charset="0"/>
                <a:cs typeface="Times New Roman" panose="02020603050405020304" pitchFamily="18" charset="0"/>
              </a:rPr>
              <a:t>Prof.</a:t>
            </a:r>
            <a:r>
              <a:rPr lang="en-GB" sz="1600" b="1" dirty="0">
                <a:solidFill>
                  <a:srgbClr val="0070C0"/>
                </a:solidFill>
                <a:latin typeface="Times New Roman" panose="02020603050405020304" pitchFamily="18" charset="0"/>
                <a:cs typeface="Times New Roman" panose="02020603050405020304" pitchFamily="18" charset="0"/>
              </a:rPr>
              <a:t> </a:t>
            </a:r>
            <a:r>
              <a:rPr lang="en-US" sz="1600" dirty="0">
                <a:solidFill>
                  <a:srgbClr val="0070C0"/>
                </a:solidFill>
                <a:latin typeface="Times New Roman" panose="02020603050405020304" pitchFamily="18" charset="0"/>
                <a:cs typeface="Times New Roman" panose="02020603050405020304" pitchFamily="18" charset="0"/>
              </a:rPr>
              <a:t>| </a:t>
            </a:r>
            <a:r>
              <a:rPr lang="en-US" sz="1600" dirty="0" smtClean="0">
                <a:solidFill>
                  <a:srgbClr val="0070C0"/>
                </a:solidFill>
                <a:latin typeface="Times New Roman" panose="02020603050405020304" pitchFamily="18" charset="0"/>
                <a:cs typeface="Times New Roman" panose="02020603050405020304" pitchFamily="18" charset="0"/>
              </a:rPr>
              <a:t>University of </a:t>
            </a:r>
            <a:r>
              <a:rPr lang="en-US" sz="1600" dirty="0">
                <a:solidFill>
                  <a:srgbClr val="0070C0"/>
                </a:solidFill>
                <a:latin typeface="Times New Roman" panose="02020603050405020304" pitchFamily="18" charset="0"/>
                <a:cs typeface="Times New Roman" panose="02020603050405020304" pitchFamily="18" charset="0"/>
              </a:rPr>
              <a:t>Salzburg</a:t>
            </a:r>
          </a:p>
        </p:txBody>
      </p:sp>
      <p:pic>
        <p:nvPicPr>
          <p:cNvPr id="19" name="Picture 2" descr="C:\Users\Админ\Downloads\Copy of CREATING A VIRTUAL GEOGRAPHIC LEARNING ENVIRONMENT ANd ITS USER ASSESSMENT (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78" t="5060" r="52907" b="64185"/>
          <a:stretch/>
        </p:blipFill>
        <p:spPr bwMode="auto">
          <a:xfrm>
            <a:off x="9803219" y="3677193"/>
            <a:ext cx="1864367" cy="19825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Админ\Downloads\706-7066853_with-the-support-of-the-erasmus-programme-of.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8566" y="5853462"/>
            <a:ext cx="1973327" cy="42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11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sk-SK" dirty="0"/>
              <a:t>EM Copernicus Digital Earth</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51" y="3533139"/>
            <a:ext cx="5272116" cy="2771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26251" y="1154677"/>
            <a:ext cx="11196882" cy="2100575"/>
          </a:xfrm>
          <a:prstGeom prst="rect">
            <a:avLst/>
          </a:prstGeom>
        </p:spPr>
        <p:txBody>
          <a:bodyPr wrap="square">
            <a:spAutoFit/>
          </a:bodyPr>
          <a:lstStyle/>
          <a:p>
            <a:r>
              <a:rPr lang="en-US" sz="1400" b="1" i="1" dirty="0">
                <a:solidFill>
                  <a:srgbClr val="A53613"/>
                </a:solidFill>
                <a:latin typeface="Times New Roman" panose="02020603050405020304" pitchFamily="18" charset="0"/>
                <a:cs typeface="Times New Roman" panose="02020603050405020304" pitchFamily="18" charset="0"/>
              </a:rPr>
              <a:t>Gender Differences in Visual </a:t>
            </a:r>
            <a:r>
              <a:rPr lang="en-US" sz="1400" b="1" i="1" dirty="0" smtClean="0">
                <a:solidFill>
                  <a:srgbClr val="A53613"/>
                </a:solidFill>
                <a:latin typeface="Times New Roman" panose="02020603050405020304" pitchFamily="18" charset="0"/>
                <a:cs typeface="Times New Roman" panose="02020603050405020304" pitchFamily="18" charset="0"/>
              </a:rPr>
              <a:t>Attention</a:t>
            </a:r>
          </a:p>
          <a:p>
            <a:endParaRPr lang="en-US" sz="1050" b="1" i="1" dirty="0">
              <a:solidFill>
                <a:srgbClr val="A53613"/>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50" dirty="0" smtClean="0">
                <a:solidFill>
                  <a:srgbClr val="A53613"/>
                </a:solidFill>
                <a:latin typeface="Times New Roman" panose="02020603050405020304" pitchFamily="18" charset="0"/>
                <a:cs typeface="Times New Roman" panose="02020603050405020304" pitchFamily="18" charset="0"/>
              </a:rPr>
              <a:t>the </a:t>
            </a:r>
            <a:r>
              <a:rPr lang="en-US" sz="1050" dirty="0">
                <a:solidFill>
                  <a:srgbClr val="A53613"/>
                </a:solidFill>
                <a:latin typeface="Times New Roman" panose="02020603050405020304" pitchFamily="18" charset="0"/>
                <a:cs typeface="Times New Roman" panose="02020603050405020304" pitchFamily="18" charset="0"/>
              </a:rPr>
              <a:t>t-test results comparing gender revealed notable differences in TDT at the ESTEC exhibit (t = 1.538</a:t>
            </a:r>
            <a:r>
              <a:rPr lang="en-US" sz="1050" dirty="0" smtClean="0">
                <a:solidFill>
                  <a:srgbClr val="A53613"/>
                </a:solidFill>
                <a:latin typeface="Times New Roman" panose="02020603050405020304" pitchFamily="18" charset="0"/>
                <a:cs typeface="Times New Roman" panose="02020603050405020304" pitchFamily="18" charset="0"/>
              </a:rPr>
              <a:t>)</a:t>
            </a:r>
          </a:p>
          <a:p>
            <a:pPr marL="171450" indent="-171450">
              <a:buFont typeface="Arial" panose="020B0604020202020204" pitchFamily="34" charset="0"/>
              <a:buChar char="•"/>
            </a:pPr>
            <a:endParaRPr lang="en-US" sz="800" dirty="0">
              <a:solidFill>
                <a:srgbClr val="A53613"/>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50" dirty="0" smtClean="0">
                <a:solidFill>
                  <a:srgbClr val="A53613"/>
                </a:solidFill>
                <a:latin typeface="Times New Roman" panose="02020603050405020304" pitchFamily="18" charset="0"/>
                <a:cs typeface="Times New Roman" panose="02020603050405020304" pitchFamily="18" charset="0"/>
              </a:rPr>
              <a:t>the </a:t>
            </a:r>
            <a:r>
              <a:rPr lang="en-US" sz="1050" dirty="0">
                <a:solidFill>
                  <a:srgbClr val="A53613"/>
                </a:solidFill>
                <a:latin typeface="Times New Roman" panose="02020603050405020304" pitchFamily="18" charset="0"/>
                <a:cs typeface="Times New Roman" panose="02020603050405020304" pitchFamily="18" charset="0"/>
              </a:rPr>
              <a:t>mean values for male and female participants were 22.65 and 14.40 seconds, </a:t>
            </a:r>
            <a:r>
              <a:rPr lang="en-US" sz="1050" dirty="0" smtClean="0">
                <a:solidFill>
                  <a:srgbClr val="A53613"/>
                </a:solidFill>
                <a:latin typeface="Times New Roman" panose="02020603050405020304" pitchFamily="18" charset="0"/>
                <a:cs typeface="Times New Roman" panose="02020603050405020304" pitchFamily="18" charset="0"/>
              </a:rPr>
              <a:t>respectively</a:t>
            </a:r>
          </a:p>
          <a:p>
            <a:pPr marL="171450" indent="-171450">
              <a:buFont typeface="Arial" panose="020B0604020202020204" pitchFamily="34" charset="0"/>
              <a:buChar char="•"/>
            </a:pPr>
            <a:endParaRPr lang="en-US" sz="800" dirty="0">
              <a:solidFill>
                <a:srgbClr val="A53613"/>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150" b="1" i="1" dirty="0" smtClean="0">
                <a:solidFill>
                  <a:srgbClr val="A53613"/>
                </a:solidFill>
                <a:latin typeface="Times New Roman" panose="02020603050405020304" pitchFamily="18" charset="0"/>
                <a:cs typeface="Times New Roman" panose="02020603050405020304" pitchFamily="18" charset="0"/>
              </a:rPr>
              <a:t>this </a:t>
            </a:r>
            <a:r>
              <a:rPr lang="en-US" sz="1150" b="1" i="1" dirty="0">
                <a:solidFill>
                  <a:srgbClr val="A53613"/>
                </a:solidFill>
                <a:latin typeface="Times New Roman" panose="02020603050405020304" pitchFamily="18" charset="0"/>
                <a:cs typeface="Times New Roman" panose="02020603050405020304" pitchFamily="18" charset="0"/>
              </a:rPr>
              <a:t>suggests that, on average, male participants showed a greater interest in the ESTEC exhibit compared to female </a:t>
            </a:r>
            <a:r>
              <a:rPr lang="en-US" sz="1150" b="1" i="1" dirty="0" smtClean="0">
                <a:solidFill>
                  <a:srgbClr val="A53613"/>
                </a:solidFill>
                <a:latin typeface="Times New Roman" panose="02020603050405020304" pitchFamily="18" charset="0"/>
                <a:cs typeface="Times New Roman" panose="02020603050405020304" pitchFamily="18" charset="0"/>
              </a:rPr>
              <a:t>participants</a:t>
            </a:r>
          </a:p>
          <a:p>
            <a:endParaRPr lang="en-US" sz="800" dirty="0">
              <a:solidFill>
                <a:srgbClr val="A53613"/>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50" dirty="0" smtClean="0">
                <a:solidFill>
                  <a:srgbClr val="A53613"/>
                </a:solidFill>
                <a:latin typeface="Times New Roman" panose="02020603050405020304" pitchFamily="18" charset="0"/>
                <a:cs typeface="Times New Roman" panose="02020603050405020304" pitchFamily="18" charset="0"/>
              </a:rPr>
              <a:t>the </a:t>
            </a:r>
            <a:r>
              <a:rPr lang="en-US" sz="1050" dirty="0">
                <a:solidFill>
                  <a:srgbClr val="A53613"/>
                </a:solidFill>
                <a:latin typeface="Times New Roman" panose="02020603050405020304" pitchFamily="18" charset="0"/>
                <a:cs typeface="Times New Roman" panose="02020603050405020304" pitchFamily="18" charset="0"/>
              </a:rPr>
              <a:t>t-test results on the VI at ESTEC showed a slight difference (t = 0.841</a:t>
            </a:r>
            <a:r>
              <a:rPr lang="en-US" sz="1050" dirty="0" smtClean="0">
                <a:solidFill>
                  <a:srgbClr val="A53613"/>
                </a:solidFill>
                <a:latin typeface="Times New Roman" panose="02020603050405020304" pitchFamily="18" charset="0"/>
                <a:cs typeface="Times New Roman" panose="02020603050405020304" pitchFamily="18" charset="0"/>
              </a:rPr>
              <a:t>)</a:t>
            </a:r>
          </a:p>
          <a:p>
            <a:pPr marL="171450" indent="-171450">
              <a:buFont typeface="Arial" panose="020B0604020202020204" pitchFamily="34" charset="0"/>
              <a:buChar char="•"/>
            </a:pPr>
            <a:endParaRPr lang="en-US" sz="800" dirty="0">
              <a:solidFill>
                <a:srgbClr val="A53613"/>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50" dirty="0" smtClean="0">
                <a:solidFill>
                  <a:srgbClr val="A53613"/>
                </a:solidFill>
                <a:latin typeface="Times New Roman" panose="02020603050405020304" pitchFamily="18" charset="0"/>
                <a:cs typeface="Times New Roman" panose="02020603050405020304" pitchFamily="18" charset="0"/>
              </a:rPr>
              <a:t>the </a:t>
            </a:r>
            <a:r>
              <a:rPr lang="en-US" sz="1050" dirty="0">
                <a:solidFill>
                  <a:srgbClr val="A53613"/>
                </a:solidFill>
                <a:latin typeface="Times New Roman" panose="02020603050405020304" pitchFamily="18" charset="0"/>
                <a:cs typeface="Times New Roman" panose="02020603050405020304" pitchFamily="18" charset="0"/>
              </a:rPr>
              <a:t>mean values for male and female participants were 7.38 and 5.67 seconds, </a:t>
            </a:r>
            <a:r>
              <a:rPr lang="en-US" sz="1050" dirty="0" smtClean="0">
                <a:solidFill>
                  <a:srgbClr val="A53613"/>
                </a:solidFill>
                <a:latin typeface="Times New Roman" panose="02020603050405020304" pitchFamily="18" charset="0"/>
                <a:cs typeface="Times New Roman" panose="02020603050405020304" pitchFamily="18" charset="0"/>
              </a:rPr>
              <a:t>respectively</a:t>
            </a:r>
            <a:endParaRPr lang="en-US" sz="1050" dirty="0">
              <a:solidFill>
                <a:srgbClr val="A53613"/>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800" dirty="0">
              <a:solidFill>
                <a:srgbClr val="A53613"/>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150" b="1" i="1" dirty="0" smtClean="0">
                <a:solidFill>
                  <a:srgbClr val="A53613"/>
                </a:solidFill>
                <a:latin typeface="Times New Roman" panose="02020603050405020304" pitchFamily="18" charset="0"/>
                <a:cs typeface="Times New Roman" panose="02020603050405020304" pitchFamily="18" charset="0"/>
              </a:rPr>
              <a:t>thus</a:t>
            </a:r>
            <a:r>
              <a:rPr lang="en-US" sz="1150" b="1" i="1" dirty="0">
                <a:solidFill>
                  <a:srgbClr val="A53613"/>
                </a:solidFill>
                <a:latin typeface="Times New Roman" panose="02020603050405020304" pitchFamily="18" charset="0"/>
                <a:cs typeface="Times New Roman" panose="02020603050405020304" pitchFamily="18" charset="0"/>
              </a:rPr>
              <a:t>, the mean interest level of male participants in the ESTEC exhibit was higher than female </a:t>
            </a:r>
            <a:r>
              <a:rPr lang="en-US" sz="1150" b="1" i="1" dirty="0" smtClean="0">
                <a:solidFill>
                  <a:srgbClr val="A53613"/>
                </a:solidFill>
                <a:latin typeface="Times New Roman" panose="02020603050405020304" pitchFamily="18" charset="0"/>
                <a:cs typeface="Times New Roman" panose="02020603050405020304" pitchFamily="18" charset="0"/>
              </a:rPr>
              <a:t>participants </a:t>
            </a:r>
            <a:endParaRPr lang="ru-RU" sz="1150" b="1" i="1" dirty="0">
              <a:solidFill>
                <a:srgbClr val="A53613"/>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918540" y="3735948"/>
            <a:ext cx="6054705" cy="2492990"/>
          </a:xfrm>
          <a:prstGeom prst="rect">
            <a:avLst/>
          </a:prstGeom>
        </p:spPr>
        <p:txBody>
          <a:bodyPr wrap="square">
            <a:spAutoFit/>
          </a:bodyPr>
          <a:lstStyle/>
          <a:p>
            <a:pPr marL="171450" indent="-171450">
              <a:buFont typeface="Arial" panose="020B0604020202020204" pitchFamily="34" charset="0"/>
              <a:buChar char="•"/>
            </a:pPr>
            <a:r>
              <a:rPr lang="en-US" sz="1200" dirty="0">
                <a:solidFill>
                  <a:schemeClr val="accent4">
                    <a:lumMod val="50000"/>
                  </a:schemeClr>
                </a:solidFill>
                <a:latin typeface="Times New Roman" panose="02020603050405020304" pitchFamily="18" charset="0"/>
                <a:cs typeface="Times New Roman" panose="02020603050405020304" pitchFamily="18" charset="0"/>
              </a:rPr>
              <a:t>T</a:t>
            </a:r>
            <a:r>
              <a:rPr lang="en-US" sz="1200" dirty="0" smtClean="0">
                <a:solidFill>
                  <a:schemeClr val="accent4">
                    <a:lumMod val="50000"/>
                  </a:schemeClr>
                </a:solidFill>
                <a:latin typeface="Times New Roman" panose="02020603050405020304" pitchFamily="18" charset="0"/>
                <a:cs typeface="Times New Roman" panose="02020603050405020304" pitchFamily="18" charset="0"/>
              </a:rPr>
              <a:t>he </a:t>
            </a:r>
            <a:r>
              <a:rPr lang="en-US" sz="1200" dirty="0">
                <a:solidFill>
                  <a:schemeClr val="accent4">
                    <a:lumMod val="50000"/>
                  </a:schemeClr>
                </a:solidFill>
                <a:latin typeface="Times New Roman" panose="02020603050405020304" pitchFamily="18" charset="0"/>
                <a:cs typeface="Times New Roman" panose="02020603050405020304" pitchFamily="18" charset="0"/>
              </a:rPr>
              <a:t>participants in the 29-59 age category had a higher mean value of </a:t>
            </a:r>
            <a:r>
              <a:rPr lang="en-US" sz="1200" b="1" i="1" dirty="0">
                <a:solidFill>
                  <a:schemeClr val="accent4">
                    <a:lumMod val="50000"/>
                  </a:schemeClr>
                </a:solidFill>
                <a:latin typeface="Times New Roman" panose="02020603050405020304" pitchFamily="18" charset="0"/>
                <a:cs typeface="Times New Roman" panose="02020603050405020304" pitchFamily="18" charset="0"/>
              </a:rPr>
              <a:t>TDT for </a:t>
            </a:r>
            <a:r>
              <a:rPr lang="en-US" sz="1200" b="1" i="1" dirty="0" err="1" smtClean="0">
                <a:solidFill>
                  <a:schemeClr val="accent4">
                    <a:lumMod val="50000"/>
                  </a:schemeClr>
                </a:solidFill>
                <a:latin typeface="Times New Roman" panose="02020603050405020304" pitchFamily="18" charset="0"/>
                <a:cs typeface="Times New Roman" panose="02020603050405020304" pitchFamily="18" charset="0"/>
              </a:rPr>
              <a:t>VeniceVideo</a:t>
            </a:r>
            <a:r>
              <a:rPr lang="en-US" sz="1200" b="1" i="1" dirty="0">
                <a:solidFill>
                  <a:schemeClr val="accent4">
                    <a:lumMod val="50000"/>
                  </a:schemeClr>
                </a:solidFill>
                <a:latin typeface="Times New Roman" panose="02020603050405020304" pitchFamily="18" charset="0"/>
                <a:cs typeface="Times New Roman" panose="02020603050405020304" pitchFamily="18" charset="0"/>
              </a:rPr>
              <a:t> </a:t>
            </a:r>
            <a:r>
              <a:rPr lang="en-US" sz="1200" dirty="0" smtClean="0">
                <a:solidFill>
                  <a:schemeClr val="accent4">
                    <a:lumMod val="50000"/>
                  </a:schemeClr>
                </a:solidFill>
                <a:latin typeface="Times New Roman" panose="02020603050405020304" pitchFamily="18" charset="0"/>
                <a:cs typeface="Times New Roman" panose="02020603050405020304" pitchFamily="18" charset="0"/>
              </a:rPr>
              <a:t>compared </a:t>
            </a:r>
            <a:r>
              <a:rPr lang="en-US" sz="1200" dirty="0">
                <a:solidFill>
                  <a:schemeClr val="accent4">
                    <a:lumMod val="50000"/>
                  </a:schemeClr>
                </a:solidFill>
                <a:latin typeface="Times New Roman" panose="02020603050405020304" pitchFamily="18" charset="0"/>
                <a:cs typeface="Times New Roman" panose="02020603050405020304" pitchFamily="18" charset="0"/>
              </a:rPr>
              <a:t>to the 18-28 age category, with mean values of 33.92 and 17.09, </a:t>
            </a:r>
            <a:r>
              <a:rPr lang="en-US" sz="1200" dirty="0" smtClean="0">
                <a:solidFill>
                  <a:schemeClr val="accent4">
                    <a:lumMod val="50000"/>
                  </a:schemeClr>
                </a:solidFill>
                <a:latin typeface="Times New Roman" panose="02020603050405020304" pitchFamily="18" charset="0"/>
                <a:cs typeface="Times New Roman" panose="02020603050405020304" pitchFamily="18" charset="0"/>
              </a:rPr>
              <a:t>respectively</a:t>
            </a:r>
          </a:p>
          <a:p>
            <a:pPr marL="171450" indent="-171450">
              <a:buFont typeface="Arial" panose="020B0604020202020204" pitchFamily="34" charset="0"/>
              <a:buChar char="•"/>
            </a:pPr>
            <a:endParaRPr lang="en-US" sz="1200" dirty="0">
              <a:solidFill>
                <a:schemeClr val="accent4">
                  <a:lumMod val="50000"/>
                </a:schemeClr>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solidFill>
                  <a:schemeClr val="accent4">
                    <a:lumMod val="50000"/>
                  </a:schemeClr>
                </a:solidFill>
                <a:latin typeface="Times New Roman" panose="02020603050405020304" pitchFamily="18" charset="0"/>
                <a:cs typeface="Times New Roman" panose="02020603050405020304" pitchFamily="18" charset="0"/>
              </a:rPr>
              <a:t>Specifically, </a:t>
            </a:r>
            <a:r>
              <a:rPr lang="en-US" sz="1200" b="1" i="1" dirty="0">
                <a:solidFill>
                  <a:schemeClr val="accent4">
                    <a:lumMod val="50000"/>
                  </a:schemeClr>
                </a:solidFill>
                <a:latin typeface="Times New Roman" panose="02020603050405020304" pitchFamily="18" charset="0"/>
                <a:cs typeface="Times New Roman" panose="02020603050405020304" pitchFamily="18" charset="0"/>
              </a:rPr>
              <a:t>videos highlighting exhibits </a:t>
            </a:r>
            <a:r>
              <a:rPr lang="en-US" sz="1200" dirty="0">
                <a:solidFill>
                  <a:schemeClr val="accent4">
                    <a:lumMod val="50000"/>
                  </a:schemeClr>
                </a:solidFill>
                <a:latin typeface="Times New Roman" panose="02020603050405020304" pitchFamily="18" charset="0"/>
                <a:cs typeface="Times New Roman" panose="02020603050405020304" pitchFamily="18" charset="0"/>
              </a:rPr>
              <a:t>in the Virtual Museum had a higher mean value within the 29-59 age </a:t>
            </a:r>
            <a:r>
              <a:rPr lang="en-US" sz="1200" dirty="0" smtClean="0">
                <a:solidFill>
                  <a:schemeClr val="accent4">
                    <a:lumMod val="50000"/>
                  </a:schemeClr>
                </a:solidFill>
                <a:latin typeface="Times New Roman" panose="02020603050405020304" pitchFamily="18" charset="0"/>
                <a:cs typeface="Times New Roman" panose="02020603050405020304" pitchFamily="18" charset="0"/>
              </a:rPr>
              <a:t>category</a:t>
            </a:r>
          </a:p>
          <a:p>
            <a:pPr marL="171450" indent="-171450">
              <a:buFont typeface="Arial" panose="020B0604020202020204" pitchFamily="34" charset="0"/>
              <a:buChar char="•"/>
            </a:pPr>
            <a:endParaRPr lang="en-US" sz="1200" dirty="0">
              <a:solidFill>
                <a:schemeClr val="accent4">
                  <a:lumMod val="50000"/>
                </a:schemeClr>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smtClean="0">
                <a:solidFill>
                  <a:schemeClr val="accent4">
                    <a:lumMod val="50000"/>
                  </a:schemeClr>
                </a:solidFill>
                <a:latin typeface="Times New Roman" panose="02020603050405020304" pitchFamily="18" charset="0"/>
                <a:cs typeface="Times New Roman" panose="02020603050405020304" pitchFamily="18" charset="0"/>
              </a:rPr>
              <a:t>In </a:t>
            </a:r>
            <a:r>
              <a:rPr lang="en-US" sz="1200" dirty="0">
                <a:solidFill>
                  <a:schemeClr val="accent4">
                    <a:lumMod val="50000"/>
                  </a:schemeClr>
                </a:solidFill>
                <a:latin typeface="Times New Roman" panose="02020603050405020304" pitchFamily="18" charset="0"/>
                <a:cs typeface="Times New Roman" panose="02020603050405020304" pitchFamily="18" charset="0"/>
              </a:rPr>
              <a:t>contrast, the 18-28 age category showed a higher mean value for </a:t>
            </a:r>
            <a:r>
              <a:rPr lang="en-US" sz="1200" dirty="0" smtClean="0">
                <a:solidFill>
                  <a:schemeClr val="accent4">
                    <a:lumMod val="50000"/>
                  </a:schemeClr>
                </a:solidFill>
                <a:latin typeface="Times New Roman" panose="02020603050405020304" pitchFamily="18" charset="0"/>
                <a:cs typeface="Times New Roman" panose="02020603050405020304" pitchFamily="18" charset="0"/>
              </a:rPr>
              <a:t>dynamic exhibits </a:t>
            </a:r>
            <a:r>
              <a:rPr lang="en-US" sz="1200" dirty="0">
                <a:solidFill>
                  <a:schemeClr val="accent4">
                    <a:lumMod val="50000"/>
                  </a:schemeClr>
                </a:solidFill>
                <a:latin typeface="Times New Roman" panose="02020603050405020304" pitchFamily="18" charset="0"/>
                <a:cs typeface="Times New Roman" panose="02020603050405020304" pitchFamily="18" charset="0"/>
              </a:rPr>
              <a:t>such as </a:t>
            </a:r>
            <a:r>
              <a:rPr lang="en-US" sz="1200" b="1" i="1" dirty="0">
                <a:solidFill>
                  <a:schemeClr val="accent4">
                    <a:lumMod val="50000"/>
                  </a:schemeClr>
                </a:solidFill>
                <a:latin typeface="Times New Roman" panose="02020603050405020304" pitchFamily="18" charset="0"/>
                <a:cs typeface="Times New Roman" panose="02020603050405020304" pitchFamily="18" charset="0"/>
              </a:rPr>
              <a:t>Rocket and </a:t>
            </a:r>
            <a:r>
              <a:rPr lang="en-US" sz="1200" b="1" i="1" dirty="0" smtClean="0">
                <a:solidFill>
                  <a:schemeClr val="accent4">
                    <a:lumMod val="50000"/>
                  </a:schemeClr>
                </a:solidFill>
                <a:latin typeface="Times New Roman" panose="02020603050405020304" pitchFamily="18" charset="0"/>
                <a:cs typeface="Times New Roman" panose="02020603050405020304" pitchFamily="18" charset="0"/>
              </a:rPr>
              <a:t>Earth</a:t>
            </a:r>
          </a:p>
          <a:p>
            <a:pPr marL="171450" indent="-171450">
              <a:buFont typeface="Arial" panose="020B0604020202020204" pitchFamily="34" charset="0"/>
              <a:buChar char="•"/>
            </a:pPr>
            <a:endParaRPr lang="en-US" sz="1200" b="1" i="1" dirty="0">
              <a:solidFill>
                <a:schemeClr val="accent4">
                  <a:lumMod val="50000"/>
                </a:schemeClr>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b="1" i="1" dirty="0">
                <a:solidFill>
                  <a:schemeClr val="accent4">
                    <a:lumMod val="50000"/>
                  </a:schemeClr>
                </a:solidFill>
                <a:latin typeface="Times New Roman" panose="02020603050405020304" pitchFamily="18" charset="0"/>
                <a:cs typeface="Times New Roman" panose="02020603050405020304" pitchFamily="18" charset="0"/>
              </a:rPr>
              <a:t>These age-related differences suggest that different age groups </a:t>
            </a:r>
          </a:p>
          <a:p>
            <a:r>
              <a:rPr lang="en-US" sz="1200" b="1" i="1" dirty="0" smtClean="0">
                <a:solidFill>
                  <a:schemeClr val="accent4">
                    <a:lumMod val="50000"/>
                  </a:schemeClr>
                </a:solidFill>
                <a:latin typeface="Times New Roman" panose="02020603050405020304" pitchFamily="18" charset="0"/>
                <a:cs typeface="Times New Roman" panose="02020603050405020304" pitchFamily="18" charset="0"/>
              </a:rPr>
              <a:t>     may </a:t>
            </a:r>
            <a:r>
              <a:rPr lang="en-US" sz="1200" b="1" i="1" dirty="0">
                <a:solidFill>
                  <a:schemeClr val="accent4">
                    <a:lumMod val="50000"/>
                  </a:schemeClr>
                </a:solidFill>
                <a:latin typeface="Times New Roman" panose="02020603050405020304" pitchFamily="18" charset="0"/>
                <a:cs typeface="Times New Roman" panose="02020603050405020304" pitchFamily="18" charset="0"/>
              </a:rPr>
              <a:t>have distinct preferences and interests when </a:t>
            </a:r>
            <a:r>
              <a:rPr lang="en-US" sz="1200" b="1" i="1" dirty="0" smtClean="0">
                <a:solidFill>
                  <a:schemeClr val="accent4">
                    <a:lumMod val="50000"/>
                  </a:schemeClr>
                </a:solidFill>
                <a:latin typeface="Times New Roman" panose="02020603050405020304" pitchFamily="18" charset="0"/>
                <a:cs typeface="Times New Roman" panose="02020603050405020304" pitchFamily="18" charset="0"/>
              </a:rPr>
              <a:t>exploring</a:t>
            </a:r>
          </a:p>
          <a:p>
            <a:r>
              <a:rPr lang="en-US" sz="1200" b="1" i="1" dirty="0">
                <a:solidFill>
                  <a:schemeClr val="accent4">
                    <a:lumMod val="50000"/>
                  </a:schemeClr>
                </a:solidFill>
                <a:latin typeface="Times New Roman" panose="02020603050405020304" pitchFamily="18" charset="0"/>
                <a:cs typeface="Times New Roman" panose="02020603050405020304" pitchFamily="18" charset="0"/>
              </a:rPr>
              <a:t> </a:t>
            </a:r>
            <a:r>
              <a:rPr lang="en-US" sz="1200" b="1" i="1" dirty="0" smtClean="0">
                <a:solidFill>
                  <a:schemeClr val="accent4">
                    <a:lumMod val="50000"/>
                  </a:schemeClr>
                </a:solidFill>
                <a:latin typeface="Times New Roman" panose="02020603050405020304" pitchFamily="18" charset="0"/>
                <a:cs typeface="Times New Roman" panose="02020603050405020304" pitchFamily="18" charset="0"/>
              </a:rPr>
              <a:t>    virtual exhibits  </a:t>
            </a:r>
            <a:endParaRPr lang="ru-RU" sz="1200" b="1" i="1" dirty="0">
              <a:solidFill>
                <a:schemeClr val="accent4">
                  <a:lumMod val="50000"/>
                </a:schemeClr>
              </a:solidFill>
              <a:latin typeface="Times New Roman" panose="02020603050405020304" pitchFamily="18" charset="0"/>
              <a:cs typeface="Times New Roman" panose="02020603050405020304" pitchFamily="18" charset="0"/>
            </a:endParaRPr>
          </a:p>
          <a:p>
            <a:endParaRPr lang="ru-RU" sz="12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004739" y="556812"/>
            <a:ext cx="6968511" cy="523220"/>
          </a:xfrm>
          <a:prstGeom prst="rect">
            <a:avLst/>
          </a:prstGeom>
        </p:spPr>
        <p:txBody>
          <a:bodyPr wrap="none">
            <a:spAutoFit/>
          </a:bodyPr>
          <a:lstStyle/>
          <a:p>
            <a:r>
              <a:rPr lang="en-US" sz="2800" b="1" i="1" dirty="0">
                <a:solidFill>
                  <a:srgbClr val="002060"/>
                </a:solidFill>
                <a:latin typeface="Times New Roman" panose="02020603050405020304" pitchFamily="18" charset="0"/>
                <a:cs typeface="Times New Roman" panose="02020603050405020304" pitchFamily="18" charset="0"/>
              </a:rPr>
              <a:t>Gender &amp; Age Differences in Visual Attention</a:t>
            </a:r>
          </a:p>
        </p:txBody>
      </p:sp>
      <p:pic>
        <p:nvPicPr>
          <p:cNvPr id="8" name="Picture 2" descr="C:\Users\Админ\Downloads\Copy of CREATING A VIRTUAL GEOGRAPHIC LEARNING ENVIRONMENT ANd ITS USER ASSESSMENT (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00" t="4632" r="15973" b="76323"/>
          <a:stretch/>
        </p:blipFill>
        <p:spPr bwMode="auto">
          <a:xfrm>
            <a:off x="10239469" y="5286989"/>
            <a:ext cx="1644450" cy="1129462"/>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8750594" y="1789465"/>
            <a:ext cx="3133323" cy="830997"/>
          </a:xfrm>
          <a:prstGeom prst="rect">
            <a:avLst/>
          </a:prstGeom>
        </p:spPr>
        <p:txBody>
          <a:bodyPr wrap="square">
            <a:spAutoFit/>
          </a:bodyPr>
          <a:lstStyle/>
          <a:p>
            <a:pPr algn="ctr"/>
            <a:r>
              <a:rPr lang="en-US" sz="1200" b="1" i="1" dirty="0">
                <a:solidFill>
                  <a:srgbClr val="7C280E"/>
                </a:solidFill>
                <a:latin typeface="Times New Roman" panose="02020603050405020304" pitchFamily="18" charset="0"/>
                <a:cs typeface="Times New Roman" panose="02020603050405020304" pitchFamily="18" charset="0"/>
              </a:rPr>
              <a:t>These gender differences suggest that personal preferences and interests can influence visual attention and engagement with specific exhibits within the VR </a:t>
            </a:r>
            <a:r>
              <a:rPr lang="en-US" sz="1200" b="1" i="1" dirty="0" smtClean="0">
                <a:solidFill>
                  <a:srgbClr val="7C280E"/>
                </a:solidFill>
                <a:latin typeface="Times New Roman" panose="02020603050405020304" pitchFamily="18" charset="0"/>
                <a:cs typeface="Times New Roman" panose="02020603050405020304" pitchFamily="18" charset="0"/>
              </a:rPr>
              <a:t>environment </a:t>
            </a:r>
            <a:endParaRPr lang="ru-RU" sz="1200" b="1" i="1" dirty="0">
              <a:solidFill>
                <a:srgbClr val="7C280E"/>
              </a:solidFill>
              <a:latin typeface="Times New Roman" panose="02020603050405020304" pitchFamily="18" charset="0"/>
              <a:cs typeface="Times New Roman" panose="02020603050405020304" pitchFamily="18" charset="0"/>
            </a:endParaRPr>
          </a:p>
        </p:txBody>
      </p:sp>
      <p:sp>
        <p:nvSpPr>
          <p:cNvPr id="11" name="Правая фигурная скобка 10"/>
          <p:cNvSpPr/>
          <p:nvPr/>
        </p:nvSpPr>
        <p:spPr>
          <a:xfrm>
            <a:off x="8165805" y="1329070"/>
            <a:ext cx="659218" cy="2030818"/>
          </a:xfrm>
          <a:prstGeom prst="rightBrace">
            <a:avLst/>
          </a:prstGeom>
          <a:ln>
            <a:solidFill>
              <a:srgbClr val="7C280E"/>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3394961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sk-SK" dirty="0"/>
              <a:t>EM Copernicus Digital Earth</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515" y="1194422"/>
            <a:ext cx="6043724" cy="302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Группа 4"/>
          <p:cNvGrpSpPr/>
          <p:nvPr/>
        </p:nvGrpSpPr>
        <p:grpSpPr>
          <a:xfrm>
            <a:off x="351349" y="3267313"/>
            <a:ext cx="5194300" cy="3020695"/>
            <a:chOff x="5981211" y="574773"/>
            <a:chExt cx="5194300" cy="3020695"/>
          </a:xfrm>
        </p:grpSpPr>
        <p:pic>
          <p:nvPicPr>
            <p:cNvPr id="10" name="Рисунок 9"/>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Lst>
            </a:blip>
            <a:stretch>
              <a:fillRect/>
            </a:stretch>
          </p:blipFill>
          <p:spPr>
            <a:xfrm>
              <a:off x="5981211" y="574773"/>
              <a:ext cx="5194300" cy="3020695"/>
            </a:xfrm>
            <a:prstGeom prst="rect">
              <a:avLst/>
            </a:prstGeom>
          </p:spPr>
        </p:pic>
        <p:grpSp>
          <p:nvGrpSpPr>
            <p:cNvPr id="11" name="Группа 10"/>
            <p:cNvGrpSpPr/>
            <p:nvPr/>
          </p:nvGrpSpPr>
          <p:grpSpPr>
            <a:xfrm>
              <a:off x="7073965" y="2159312"/>
              <a:ext cx="2012950" cy="1200150"/>
              <a:chOff x="0" y="0"/>
              <a:chExt cx="2175388" cy="1359275"/>
            </a:xfrm>
          </p:grpSpPr>
          <p:sp>
            <p:nvSpPr>
              <p:cNvPr id="12" name="Улыбающееся лицо 11"/>
              <p:cNvSpPr/>
              <p:nvPr/>
            </p:nvSpPr>
            <p:spPr>
              <a:xfrm>
                <a:off x="1171258" y="708343"/>
                <a:ext cx="1004130" cy="650932"/>
              </a:xfrm>
              <a:prstGeom prst="smileyFace">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Bef>
                    <a:spcPts val="200"/>
                  </a:spcBef>
                  <a:spcAft>
                    <a:spcPts val="100"/>
                  </a:spcAft>
                </a:pPr>
                <a:r>
                  <a:rPr lang="en-US" sz="200" b="1" dirty="0">
                    <a:effectLst/>
                    <a:latin typeface="Bookman Old Style"/>
                    <a:ea typeface="Times New Roman"/>
                    <a:cs typeface="Times New Roman"/>
                  </a:rPr>
                  <a:t> </a:t>
                </a:r>
                <a:endParaRPr lang="ru-RU" sz="1000" dirty="0">
                  <a:effectLst/>
                  <a:latin typeface="Bookman Old Style"/>
                  <a:ea typeface="Times New Roman"/>
                  <a:cs typeface="Times New Roman"/>
                </a:endParaRPr>
              </a:p>
              <a:p>
                <a:pPr algn="ctr">
                  <a:lnSpc>
                    <a:spcPct val="120000"/>
                  </a:lnSpc>
                  <a:spcBef>
                    <a:spcPts val="200"/>
                  </a:spcBef>
                  <a:spcAft>
                    <a:spcPts val="0"/>
                  </a:spcAft>
                </a:pPr>
                <a:r>
                  <a:rPr lang="en-US" sz="500" b="1" dirty="0">
                    <a:effectLst/>
                    <a:latin typeface="Bookman Old Style"/>
                    <a:ea typeface="Times New Roman"/>
                    <a:cs typeface="Times New Roman"/>
                  </a:rPr>
                  <a:t>PARTICIPANT</a:t>
                </a:r>
                <a:endParaRPr lang="ru-RU" sz="1000" dirty="0">
                  <a:effectLst/>
                  <a:latin typeface="Bookman Old Style"/>
                  <a:ea typeface="Times New Roman"/>
                  <a:cs typeface="Times New Roman"/>
                </a:endParaRPr>
              </a:p>
              <a:p>
                <a:pPr algn="ctr">
                  <a:lnSpc>
                    <a:spcPct val="120000"/>
                  </a:lnSpc>
                  <a:spcBef>
                    <a:spcPts val="200"/>
                  </a:spcBef>
                  <a:spcAft>
                    <a:spcPts val="0"/>
                  </a:spcAft>
                </a:pPr>
                <a:r>
                  <a:rPr lang="en-US" sz="500" b="1" dirty="0">
                    <a:effectLst/>
                    <a:latin typeface="Bookman Old Style"/>
                    <a:ea typeface="Times New Roman"/>
                    <a:cs typeface="Times New Roman"/>
                  </a:rPr>
                  <a:t>Starts from HERE</a:t>
                </a:r>
                <a:endParaRPr lang="ru-RU" sz="1000" dirty="0">
                  <a:effectLst/>
                  <a:latin typeface="Bookman Old Style"/>
                  <a:ea typeface="Times New Roman"/>
                  <a:cs typeface="Times New Roman"/>
                </a:endParaRPr>
              </a:p>
            </p:txBody>
          </p:sp>
          <p:sp>
            <p:nvSpPr>
              <p:cNvPr id="13" name="Штриховая стрелка вправо 12"/>
              <p:cNvSpPr/>
              <p:nvPr/>
            </p:nvSpPr>
            <p:spPr>
              <a:xfrm rot="11940060">
                <a:off x="402907" y="981393"/>
                <a:ext cx="433070" cy="187960"/>
              </a:xfrm>
              <a:prstGeom prst="stripedRightArrow">
                <a:avLst/>
              </a:prstGeom>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4" name="Штриховая стрелка вправо 13"/>
              <p:cNvSpPr/>
              <p:nvPr/>
            </p:nvSpPr>
            <p:spPr>
              <a:xfrm rot="18590291">
                <a:off x="-98743" y="98743"/>
                <a:ext cx="337185" cy="139700"/>
              </a:xfrm>
              <a:prstGeom prst="stripedRightArrow">
                <a:avLst/>
              </a:prstGeom>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grpSp>
      <p:sp>
        <p:nvSpPr>
          <p:cNvPr id="2" name="Прямоугольник 1"/>
          <p:cNvSpPr/>
          <p:nvPr/>
        </p:nvSpPr>
        <p:spPr>
          <a:xfrm>
            <a:off x="235833" y="1530742"/>
            <a:ext cx="5761816" cy="1415772"/>
          </a:xfrm>
          <a:prstGeom prst="rect">
            <a:avLst/>
          </a:prstGeom>
        </p:spPr>
        <p:txBody>
          <a:bodyPr wrap="square">
            <a:spAutoFit/>
          </a:bodyPr>
          <a:lstStyle/>
          <a:p>
            <a:pPr marL="285750" indent="-285750">
              <a:buFont typeface="Arial" panose="020B0604020202020204" pitchFamily="34" charset="0"/>
              <a:buChar char="•"/>
            </a:pPr>
            <a:r>
              <a:rPr lang="en-US" sz="1200" dirty="0">
                <a:solidFill>
                  <a:schemeClr val="accent6">
                    <a:lumMod val="75000"/>
                  </a:schemeClr>
                </a:solidFill>
                <a:latin typeface="Times New Roman" panose="02020603050405020304" pitchFamily="18" charset="0"/>
                <a:cs typeface="Times New Roman" panose="02020603050405020304" pitchFamily="18" charset="0"/>
              </a:rPr>
              <a:t>Out of the </a:t>
            </a:r>
            <a:r>
              <a:rPr lang="en-US" sz="1200" dirty="0" smtClean="0">
                <a:solidFill>
                  <a:schemeClr val="accent6">
                    <a:lumMod val="75000"/>
                  </a:schemeClr>
                </a:solidFill>
                <a:latin typeface="Times New Roman" panose="02020603050405020304" pitchFamily="18" charset="0"/>
                <a:cs typeface="Times New Roman" panose="02020603050405020304" pitchFamily="18" charset="0"/>
              </a:rPr>
              <a:t>participants, </a:t>
            </a:r>
            <a:r>
              <a:rPr lang="en-US" sz="1400" b="1" i="1" dirty="0" smtClean="0">
                <a:solidFill>
                  <a:schemeClr val="accent6">
                    <a:lumMod val="75000"/>
                  </a:schemeClr>
                </a:solidFill>
                <a:latin typeface="Times New Roman" panose="02020603050405020304" pitchFamily="18" charset="0"/>
                <a:cs typeface="Times New Roman" panose="02020603050405020304" pitchFamily="18" charset="0"/>
              </a:rPr>
              <a:t>7</a:t>
            </a:r>
            <a:r>
              <a:rPr lang="en-US" sz="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200" dirty="0">
                <a:solidFill>
                  <a:schemeClr val="accent6">
                    <a:lumMod val="75000"/>
                  </a:schemeClr>
                </a:solidFill>
                <a:latin typeface="Times New Roman" panose="02020603050405020304" pitchFamily="18" charset="0"/>
                <a:cs typeface="Times New Roman" panose="02020603050405020304" pitchFamily="18" charset="0"/>
              </a:rPr>
              <a:t>looked on the </a:t>
            </a:r>
            <a:r>
              <a:rPr lang="en-US" sz="1200" b="1" i="1" dirty="0">
                <a:solidFill>
                  <a:schemeClr val="accent6">
                    <a:lumMod val="75000"/>
                  </a:schemeClr>
                </a:solidFill>
                <a:latin typeface="Times New Roman" panose="02020603050405020304" pitchFamily="18" charset="0"/>
                <a:cs typeface="Times New Roman" panose="02020603050405020304" pitchFamily="18" charset="0"/>
              </a:rPr>
              <a:t>Ocean </a:t>
            </a:r>
            <a:r>
              <a:rPr lang="en-US" sz="1200" dirty="0">
                <a:solidFill>
                  <a:schemeClr val="accent6">
                    <a:lumMod val="75000"/>
                  </a:schemeClr>
                </a:solidFill>
                <a:latin typeface="Times New Roman" panose="02020603050405020304" pitchFamily="18" charset="0"/>
                <a:cs typeface="Times New Roman" panose="02020603050405020304" pitchFamily="18" charset="0"/>
              </a:rPr>
              <a:t>while </a:t>
            </a:r>
            <a:r>
              <a:rPr lang="en-US" sz="1400" b="1" i="1" dirty="0">
                <a:solidFill>
                  <a:schemeClr val="accent6">
                    <a:lumMod val="75000"/>
                  </a:schemeClr>
                </a:solidFill>
                <a:latin typeface="Times New Roman" panose="02020603050405020304" pitchFamily="18" charset="0"/>
                <a:cs typeface="Times New Roman" panose="02020603050405020304" pitchFamily="18" charset="0"/>
              </a:rPr>
              <a:t>5</a:t>
            </a:r>
            <a:r>
              <a:rPr lang="en-US" sz="1200" dirty="0">
                <a:solidFill>
                  <a:schemeClr val="accent6">
                    <a:lumMod val="75000"/>
                  </a:schemeClr>
                </a:solidFill>
                <a:latin typeface="Times New Roman" panose="02020603050405020304" pitchFamily="18" charset="0"/>
                <a:cs typeface="Times New Roman" panose="02020603050405020304" pitchFamily="18" charset="0"/>
              </a:rPr>
              <a:t> looked on </a:t>
            </a:r>
            <a:r>
              <a:rPr lang="en-US" sz="1200" b="1" i="1" dirty="0">
                <a:solidFill>
                  <a:schemeClr val="accent6">
                    <a:lumMod val="75000"/>
                  </a:schemeClr>
                </a:solidFill>
                <a:latin typeface="Times New Roman" panose="02020603050405020304" pitchFamily="18" charset="0"/>
                <a:cs typeface="Times New Roman" panose="02020603050405020304" pitchFamily="18" charset="0"/>
              </a:rPr>
              <a:t>ESTEC</a:t>
            </a:r>
            <a:r>
              <a:rPr lang="en-US" sz="1200" dirty="0">
                <a:solidFill>
                  <a:schemeClr val="accent6">
                    <a:lumMod val="75000"/>
                  </a:schemeClr>
                </a:solidFill>
                <a:latin typeface="Times New Roman" panose="02020603050405020304" pitchFamily="18" charset="0"/>
                <a:cs typeface="Times New Roman" panose="02020603050405020304" pitchFamily="18" charset="0"/>
              </a:rPr>
              <a:t> initially</a:t>
            </a:r>
            <a:r>
              <a:rPr lang="en-US" sz="1200" dirty="0" smtClean="0">
                <a:solidFill>
                  <a:schemeClr val="accent6">
                    <a:lumMod val="75000"/>
                  </a:schemeClr>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1100" dirty="0">
              <a:solidFill>
                <a:schemeClr val="accent6">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a:solidFill>
                  <a:schemeClr val="accent6">
                    <a:lumMod val="75000"/>
                  </a:schemeClr>
                </a:solidFill>
                <a:latin typeface="Times New Roman" panose="02020603050405020304" pitchFamily="18" charset="0"/>
                <a:cs typeface="Times New Roman" panose="02020603050405020304" pitchFamily="18" charset="0"/>
              </a:rPr>
              <a:t>The exhibits within the COPERNICUS MUSEUM were carefully arranged in </a:t>
            </a:r>
            <a:r>
              <a:rPr lang="en-US" sz="1200" b="1" i="1" dirty="0">
                <a:solidFill>
                  <a:schemeClr val="accent6">
                    <a:lumMod val="75000"/>
                  </a:schemeClr>
                </a:solidFill>
                <a:latin typeface="Times New Roman" panose="02020603050405020304" pitchFamily="18" charset="0"/>
                <a:cs typeface="Times New Roman" panose="02020603050405020304" pitchFamily="18" charset="0"/>
              </a:rPr>
              <a:t>a particular </a:t>
            </a:r>
            <a:r>
              <a:rPr lang="en-US" sz="1200" b="1" i="1" dirty="0" smtClean="0">
                <a:solidFill>
                  <a:schemeClr val="accent6">
                    <a:lumMod val="75000"/>
                  </a:schemeClr>
                </a:solidFill>
                <a:latin typeface="Times New Roman" panose="02020603050405020304" pitchFamily="18" charset="0"/>
                <a:cs typeface="Times New Roman" panose="02020603050405020304" pitchFamily="18" charset="0"/>
              </a:rPr>
              <a:t>order.</a:t>
            </a:r>
          </a:p>
          <a:p>
            <a:pPr marL="285750" indent="-285750">
              <a:buFont typeface="Arial" panose="020B0604020202020204" pitchFamily="34" charset="0"/>
              <a:buChar char="•"/>
            </a:pPr>
            <a:endParaRPr lang="en-US" sz="1100" dirty="0">
              <a:solidFill>
                <a:schemeClr val="accent6">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300" b="1" i="1" dirty="0">
                <a:solidFill>
                  <a:schemeClr val="accent6">
                    <a:lumMod val="75000"/>
                  </a:schemeClr>
                </a:solidFill>
                <a:latin typeface="Times New Roman" panose="02020603050405020304" pitchFamily="18" charset="0"/>
                <a:cs typeface="Times New Roman" panose="02020603050405020304" pitchFamily="18" charset="0"/>
              </a:rPr>
              <a:t>The exhibits followed a specific sequence: ESTEC, Falcon 9 rocket, </a:t>
            </a:r>
            <a:endParaRPr lang="en-US" sz="1300" b="1" i="1" dirty="0" smtClean="0">
              <a:solidFill>
                <a:schemeClr val="accent6">
                  <a:lumMod val="75000"/>
                </a:schemeClr>
              </a:solidFill>
              <a:latin typeface="Times New Roman" panose="02020603050405020304" pitchFamily="18" charset="0"/>
              <a:cs typeface="Times New Roman" panose="02020603050405020304" pitchFamily="18" charset="0"/>
            </a:endParaRPr>
          </a:p>
          <a:p>
            <a:r>
              <a:rPr lang="en-US" sz="13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1300" b="1" i="1" dirty="0" smtClean="0">
                <a:solidFill>
                  <a:schemeClr val="accent6">
                    <a:lumMod val="75000"/>
                  </a:schemeClr>
                </a:solidFill>
                <a:latin typeface="Times New Roman" panose="02020603050405020304" pitchFamily="18" charset="0"/>
                <a:cs typeface="Times New Roman" panose="02020603050405020304" pitchFamily="18" charset="0"/>
              </a:rPr>
              <a:t>      Sentinel-6 </a:t>
            </a:r>
            <a:r>
              <a:rPr lang="en-US" sz="1300" b="1" i="1" dirty="0">
                <a:solidFill>
                  <a:schemeClr val="accent6">
                    <a:lumMod val="75000"/>
                  </a:schemeClr>
                </a:solidFill>
                <a:latin typeface="Times New Roman" panose="02020603050405020304" pitchFamily="18" charset="0"/>
                <a:cs typeface="Times New Roman" panose="02020603050405020304" pitchFamily="18" charset="0"/>
              </a:rPr>
              <a:t>satellite, Ocean, Globe, and Venice </a:t>
            </a:r>
            <a:r>
              <a:rPr lang="en-US" sz="1300" b="1" i="1" dirty="0" smtClean="0">
                <a:solidFill>
                  <a:schemeClr val="accent6">
                    <a:lumMod val="75000"/>
                  </a:schemeClr>
                </a:solidFill>
                <a:latin typeface="Times New Roman" panose="02020603050405020304" pitchFamily="18" charset="0"/>
                <a:cs typeface="Times New Roman" panose="02020603050405020304" pitchFamily="18" charset="0"/>
              </a:rPr>
              <a:t>city.</a:t>
            </a:r>
            <a:endParaRPr lang="ru-RU" sz="13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245440" y="479124"/>
            <a:ext cx="6125395" cy="523220"/>
          </a:xfrm>
          <a:prstGeom prst="rect">
            <a:avLst/>
          </a:prstGeom>
        </p:spPr>
        <p:txBody>
          <a:bodyPr wrap="none">
            <a:spAutoFit/>
          </a:bodyPr>
          <a:lstStyle/>
          <a:p>
            <a:r>
              <a:rPr lang="cs-CZ" sz="2800" b="1" i="1" dirty="0">
                <a:solidFill>
                  <a:srgbClr val="002060"/>
                </a:solidFill>
                <a:latin typeface="Times New Roman" panose="02020603050405020304" pitchFamily="18" charset="0"/>
                <a:cs typeface="Times New Roman" panose="02020603050405020304" pitchFamily="18" charset="0"/>
              </a:rPr>
              <a:t>Initial Gaze Scatter and Exhibit Order   </a:t>
            </a:r>
            <a:endParaRPr lang="ru-RU" sz="2800" b="1" i="1"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744239" y="4560033"/>
            <a:ext cx="6096000" cy="1384995"/>
          </a:xfrm>
          <a:prstGeom prst="rect">
            <a:avLst/>
          </a:prstGeom>
        </p:spPr>
        <p:txBody>
          <a:bodyPr>
            <a:spAutoFit/>
          </a:bodyPr>
          <a:lstStyle/>
          <a:p>
            <a:pPr marL="285750" indent="-285750">
              <a:buFont typeface="Arial" panose="020B0604020202020204" pitchFamily="34" charset="0"/>
              <a:buChar char="•"/>
            </a:pPr>
            <a:r>
              <a:rPr lang="en-US" sz="1300" dirty="0" smtClean="0">
                <a:solidFill>
                  <a:srgbClr val="57257D"/>
                </a:solidFill>
                <a:latin typeface="Times New Roman" panose="02020603050405020304" pitchFamily="18" charset="0"/>
                <a:cs typeface="Times New Roman" panose="02020603050405020304" pitchFamily="18" charset="0"/>
              </a:rPr>
              <a:t>The participants were expected to begin their exploration </a:t>
            </a:r>
            <a:r>
              <a:rPr lang="en-US" sz="1300" b="1" i="1" dirty="0" smtClean="0">
                <a:solidFill>
                  <a:srgbClr val="57257D"/>
                </a:solidFill>
                <a:latin typeface="Times New Roman" panose="02020603050405020304" pitchFamily="18" charset="0"/>
                <a:cs typeface="Times New Roman" panose="02020603050405020304" pitchFamily="18" charset="0"/>
              </a:rPr>
              <a:t>from ESTEC and proceed to the Rocket</a:t>
            </a:r>
          </a:p>
          <a:p>
            <a:pPr marL="171450" indent="-171450">
              <a:buFont typeface="Arial" panose="020B0604020202020204" pitchFamily="34" charset="0"/>
              <a:buChar char="•"/>
            </a:pPr>
            <a:endParaRPr lang="en-US" sz="800" dirty="0" smtClean="0">
              <a:solidFill>
                <a:srgbClr val="57257D"/>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800" dirty="0" smtClean="0">
              <a:solidFill>
                <a:srgbClr val="57257D"/>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1" i="1" dirty="0" smtClean="0">
                <a:solidFill>
                  <a:srgbClr val="57257D"/>
                </a:solidFill>
                <a:latin typeface="Times New Roman" panose="02020603050405020304" pitchFamily="18" charset="0"/>
                <a:cs typeface="Times New Roman" panose="02020603050405020304" pitchFamily="18" charset="0"/>
              </a:rPr>
              <a:t>This </a:t>
            </a:r>
            <a:r>
              <a:rPr lang="en-US" sz="1400" b="1" i="1" dirty="0">
                <a:solidFill>
                  <a:srgbClr val="57257D"/>
                </a:solidFill>
                <a:latin typeface="Times New Roman" panose="02020603050405020304" pitchFamily="18" charset="0"/>
                <a:cs typeface="Times New Roman" panose="02020603050405020304" pitchFamily="18" charset="0"/>
              </a:rPr>
              <a:t>finding served as evidence that participants </a:t>
            </a:r>
            <a:endParaRPr lang="en-US" sz="1400" b="1" i="1" dirty="0" smtClean="0">
              <a:solidFill>
                <a:srgbClr val="57257D"/>
              </a:solidFill>
              <a:latin typeface="Times New Roman" panose="02020603050405020304" pitchFamily="18" charset="0"/>
              <a:cs typeface="Times New Roman" panose="02020603050405020304" pitchFamily="18" charset="0"/>
            </a:endParaRPr>
          </a:p>
          <a:p>
            <a:r>
              <a:rPr lang="en-US" sz="1400" b="1" i="1" dirty="0" smtClean="0">
                <a:solidFill>
                  <a:srgbClr val="57257D"/>
                </a:solidFill>
                <a:latin typeface="Times New Roman" panose="02020603050405020304" pitchFamily="18" charset="0"/>
                <a:cs typeface="Times New Roman" panose="02020603050405020304" pitchFamily="18" charset="0"/>
              </a:rPr>
              <a:t>       were </a:t>
            </a:r>
            <a:r>
              <a:rPr lang="en-US" sz="1400" b="1" i="1" dirty="0">
                <a:solidFill>
                  <a:srgbClr val="57257D"/>
                </a:solidFill>
                <a:latin typeface="Times New Roman" panose="02020603050405020304" pitchFamily="18" charset="0"/>
                <a:cs typeface="Times New Roman" panose="02020603050405020304" pitchFamily="18" charset="0"/>
              </a:rPr>
              <a:t>provided with subtle hints or guidance </a:t>
            </a:r>
            <a:endParaRPr lang="en-US" sz="1400" b="1" i="1" dirty="0" smtClean="0">
              <a:solidFill>
                <a:srgbClr val="57257D"/>
              </a:solidFill>
              <a:latin typeface="Times New Roman" panose="02020603050405020304" pitchFamily="18" charset="0"/>
              <a:cs typeface="Times New Roman" panose="02020603050405020304" pitchFamily="18" charset="0"/>
            </a:endParaRPr>
          </a:p>
          <a:p>
            <a:r>
              <a:rPr lang="en-US" sz="1400" b="1" i="1" dirty="0">
                <a:solidFill>
                  <a:srgbClr val="57257D"/>
                </a:solidFill>
                <a:latin typeface="Times New Roman" panose="02020603050405020304" pitchFamily="18" charset="0"/>
                <a:cs typeface="Times New Roman" panose="02020603050405020304" pitchFamily="18" charset="0"/>
              </a:rPr>
              <a:t> </a:t>
            </a:r>
            <a:r>
              <a:rPr lang="en-US" sz="1400" b="1" i="1" dirty="0" smtClean="0">
                <a:solidFill>
                  <a:srgbClr val="57257D"/>
                </a:solidFill>
                <a:latin typeface="Times New Roman" panose="02020603050405020304" pitchFamily="18" charset="0"/>
                <a:cs typeface="Times New Roman" panose="02020603050405020304" pitchFamily="18" charset="0"/>
              </a:rPr>
              <a:t>      regarding </a:t>
            </a:r>
            <a:r>
              <a:rPr lang="en-US" sz="1400" b="1" i="1" dirty="0">
                <a:solidFill>
                  <a:srgbClr val="57257D"/>
                </a:solidFill>
                <a:latin typeface="Times New Roman" panose="02020603050405020304" pitchFamily="18" charset="0"/>
                <a:cs typeface="Times New Roman" panose="02020603050405020304" pitchFamily="18" charset="0"/>
              </a:rPr>
              <a:t>the </a:t>
            </a:r>
            <a:r>
              <a:rPr lang="en-US" sz="1400" b="1" i="1" dirty="0" smtClean="0">
                <a:solidFill>
                  <a:srgbClr val="57257D"/>
                </a:solidFill>
                <a:latin typeface="Times New Roman" panose="02020603050405020304" pitchFamily="18" charset="0"/>
                <a:cs typeface="Times New Roman" panose="02020603050405020304" pitchFamily="18" charset="0"/>
              </a:rPr>
              <a:t>direction</a:t>
            </a:r>
            <a:endParaRPr lang="ru-RU" sz="1400" b="1" i="1" dirty="0">
              <a:solidFill>
                <a:srgbClr val="57257D"/>
              </a:solidFill>
              <a:latin typeface="Times New Roman" panose="02020603050405020304" pitchFamily="18" charset="0"/>
              <a:cs typeface="Times New Roman" panose="02020603050405020304" pitchFamily="18" charset="0"/>
            </a:endParaRPr>
          </a:p>
        </p:txBody>
      </p:sp>
      <p:pic>
        <p:nvPicPr>
          <p:cNvPr id="16" name="Picture 2" descr="C:\Users\Админ\Downloads\Copy of CREATING A VIRTUAL GEOGRAPHIC LEARNING ENVIRONMENT ANd ITS USER ASSESSMENT (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800" t="4632" r="15973" b="76323"/>
          <a:stretch/>
        </p:blipFill>
        <p:spPr bwMode="auto">
          <a:xfrm>
            <a:off x="10239469" y="5286989"/>
            <a:ext cx="1644450" cy="112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7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sk-SK" dirty="0"/>
              <a:t>EM Copernicus Digital Earth</a:t>
            </a:r>
          </a:p>
        </p:txBody>
      </p:sp>
      <p:pic>
        <p:nvPicPr>
          <p:cNvPr id="5" name="Рисунок 4"/>
          <p:cNvPicPr/>
          <p:nvPr/>
        </p:nvPicPr>
        <p:blipFill rotWithShape="1">
          <a:blip r:embed="rId2"/>
          <a:srcRect l="15150" t="10879" r="27557" b="30705"/>
          <a:stretch/>
        </p:blipFill>
        <p:spPr bwMode="auto">
          <a:xfrm>
            <a:off x="682491" y="1368517"/>
            <a:ext cx="4669466" cy="2474148"/>
          </a:xfrm>
          <a:prstGeom prst="rect">
            <a:avLst/>
          </a:prstGeom>
          <a:ln>
            <a:noFill/>
          </a:ln>
          <a:extLst>
            <a:ext uri="{53640926-AAD7-44D8-BBD7-CCE9431645EC}">
              <a14:shadowObscured xmlns:a14="http://schemas.microsoft.com/office/drawing/2010/main"/>
            </a:ext>
          </a:extLst>
        </p:spPr>
      </p:pic>
      <p:sp>
        <p:nvSpPr>
          <p:cNvPr id="2" name="Прямоугольник 1"/>
          <p:cNvSpPr/>
          <p:nvPr/>
        </p:nvSpPr>
        <p:spPr>
          <a:xfrm>
            <a:off x="5943600" y="1867579"/>
            <a:ext cx="5773273" cy="892552"/>
          </a:xfrm>
          <a:prstGeom prst="rect">
            <a:avLst/>
          </a:prstGeom>
        </p:spPr>
        <p:txBody>
          <a:bodyPr wrap="square">
            <a:spAutoFit/>
          </a:bodyPr>
          <a:lstStyle/>
          <a:p>
            <a:pPr marL="171450" indent="-171450">
              <a:buFont typeface="Arial" panose="020B0604020202020204" pitchFamily="34" charset="0"/>
              <a:buChar char="•"/>
            </a:pPr>
            <a:r>
              <a:rPr lang="en-US" sz="1300" dirty="0">
                <a:solidFill>
                  <a:srgbClr val="A53613"/>
                </a:solidFill>
                <a:latin typeface="Times New Roman" panose="02020603050405020304" pitchFamily="18" charset="0"/>
                <a:cs typeface="Times New Roman" panose="02020603050405020304" pitchFamily="18" charset="0"/>
              </a:rPr>
              <a:t>participants were particularly drawn to the exhibit featuring </a:t>
            </a:r>
            <a:r>
              <a:rPr lang="en-US" sz="1300" b="1" i="1" dirty="0">
                <a:solidFill>
                  <a:srgbClr val="A53613"/>
                </a:solidFill>
                <a:latin typeface="Times New Roman" panose="02020603050405020304" pitchFamily="18" charset="0"/>
                <a:cs typeface="Times New Roman" panose="02020603050405020304" pitchFamily="18" charset="0"/>
              </a:rPr>
              <a:t>a </a:t>
            </a:r>
            <a:r>
              <a:rPr lang="en-US" sz="1300" b="1" i="1" dirty="0" smtClean="0">
                <a:solidFill>
                  <a:srgbClr val="A53613"/>
                </a:solidFill>
                <a:latin typeface="Times New Roman" panose="02020603050405020304" pitchFamily="18" charset="0"/>
                <a:cs typeface="Times New Roman" panose="02020603050405020304" pitchFamily="18" charset="0"/>
              </a:rPr>
              <a:t>Rocket model</a:t>
            </a:r>
          </a:p>
          <a:p>
            <a:endParaRPr lang="en-US" sz="1300" dirty="0">
              <a:solidFill>
                <a:srgbClr val="A53613"/>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300" dirty="0">
                <a:solidFill>
                  <a:srgbClr val="A53613"/>
                </a:solidFill>
                <a:latin typeface="Times New Roman" panose="02020603050405020304" pitchFamily="18" charset="0"/>
                <a:cs typeface="Times New Roman" panose="02020603050405020304" pitchFamily="18" charset="0"/>
              </a:rPr>
              <a:t>the models depicting </a:t>
            </a:r>
            <a:r>
              <a:rPr lang="en-US" sz="1300" b="1" i="1" dirty="0">
                <a:solidFill>
                  <a:srgbClr val="A53613"/>
                </a:solidFill>
                <a:latin typeface="Times New Roman" panose="02020603050405020304" pitchFamily="18" charset="0"/>
                <a:cs typeface="Times New Roman" panose="02020603050405020304" pitchFamily="18" charset="0"/>
              </a:rPr>
              <a:t>marine life (Ocean) and the city of Venice </a:t>
            </a:r>
            <a:r>
              <a:rPr lang="en-US" sz="1300" dirty="0">
                <a:solidFill>
                  <a:srgbClr val="A53613"/>
                </a:solidFill>
                <a:latin typeface="Times New Roman" panose="02020603050405020304" pitchFamily="18" charset="0"/>
                <a:cs typeface="Times New Roman" panose="02020603050405020304" pitchFamily="18" charset="0"/>
              </a:rPr>
              <a:t>garnered </a:t>
            </a:r>
            <a:r>
              <a:rPr lang="en-US" sz="1300" dirty="0" smtClean="0">
                <a:solidFill>
                  <a:srgbClr val="A53613"/>
                </a:solidFill>
                <a:latin typeface="Times New Roman" panose="02020603050405020304" pitchFamily="18" charset="0"/>
                <a:cs typeface="Times New Roman" panose="02020603050405020304" pitchFamily="18" charset="0"/>
              </a:rPr>
              <a:t>high </a:t>
            </a:r>
            <a:r>
              <a:rPr lang="en-US" sz="1300" dirty="0">
                <a:solidFill>
                  <a:srgbClr val="A53613"/>
                </a:solidFill>
                <a:latin typeface="Times New Roman" panose="02020603050405020304" pitchFamily="18" charset="0"/>
                <a:cs typeface="Times New Roman" panose="02020603050405020304" pitchFamily="18" charset="0"/>
              </a:rPr>
              <a:t>attention and interest from the </a:t>
            </a:r>
            <a:r>
              <a:rPr lang="en-US" sz="1300" dirty="0" smtClean="0">
                <a:solidFill>
                  <a:srgbClr val="A53613"/>
                </a:solidFill>
                <a:latin typeface="Times New Roman" panose="02020603050405020304" pitchFamily="18" charset="0"/>
                <a:cs typeface="Times New Roman" panose="02020603050405020304" pitchFamily="18" charset="0"/>
              </a:rPr>
              <a:t>participants</a:t>
            </a:r>
            <a:endParaRPr lang="ru-RU" sz="1300" dirty="0">
              <a:solidFill>
                <a:srgbClr val="A53613"/>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63072" y="1060740"/>
            <a:ext cx="5308305" cy="307777"/>
          </a:xfrm>
          <a:prstGeom prst="rect">
            <a:avLst/>
          </a:prstGeom>
        </p:spPr>
        <p:txBody>
          <a:bodyPr wrap="square">
            <a:spAutoFit/>
          </a:bodyPr>
          <a:lstStyle/>
          <a:p>
            <a:r>
              <a:rPr lang="en-US" sz="1400" b="1" dirty="0">
                <a:solidFill>
                  <a:srgbClr val="7C280E"/>
                </a:solidFill>
                <a:latin typeface="Times New Roman" panose="02020603050405020304" pitchFamily="18" charset="0"/>
                <a:cs typeface="Times New Roman" panose="02020603050405020304" pitchFamily="18" charset="0"/>
              </a:rPr>
              <a:t>Subjective insights on which exhibits within the VE were stood </a:t>
            </a:r>
            <a:r>
              <a:rPr lang="en-US" sz="1400" b="1" dirty="0" smtClean="0">
                <a:solidFill>
                  <a:srgbClr val="7C280E"/>
                </a:solidFill>
                <a:latin typeface="Times New Roman" panose="02020603050405020304" pitchFamily="18" charset="0"/>
                <a:cs typeface="Times New Roman" panose="02020603050405020304" pitchFamily="18" charset="0"/>
              </a:rPr>
              <a:t>out</a:t>
            </a:r>
            <a:endParaRPr lang="ru-RU" sz="1400" dirty="0">
              <a:solidFill>
                <a:srgbClr val="7C280E"/>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63072" y="4027331"/>
            <a:ext cx="6096000" cy="2339102"/>
          </a:xfrm>
          <a:prstGeom prst="rect">
            <a:avLst/>
          </a:prstGeom>
        </p:spPr>
        <p:txBody>
          <a:bodyPr>
            <a:spAutoFit/>
          </a:bodyPr>
          <a:lstStyle/>
          <a:p>
            <a:r>
              <a:rPr lang="en-US" sz="1400" b="1" dirty="0">
                <a:solidFill>
                  <a:srgbClr val="447622"/>
                </a:solidFill>
                <a:latin typeface="Times New Roman" panose="02020603050405020304" pitchFamily="18" charset="0"/>
                <a:cs typeface="Times New Roman" panose="02020603050405020304" pitchFamily="18" charset="0"/>
              </a:rPr>
              <a:t>VR museum vs traditional physical museum experience</a:t>
            </a:r>
          </a:p>
          <a:p>
            <a:endParaRPr lang="en-US" sz="1200" dirty="0">
              <a:latin typeface="Times New Roman" panose="02020603050405020304" pitchFamily="18" charset="0"/>
              <a:cs typeface="Times New Roman" panose="02020603050405020304" pitchFamily="18" charset="0"/>
            </a:endParaRPr>
          </a:p>
          <a:p>
            <a:r>
              <a:rPr lang="en-US" sz="1200" dirty="0">
                <a:solidFill>
                  <a:srgbClr val="447622"/>
                </a:solidFill>
                <a:latin typeface="Times New Roman" panose="02020603050405020304" pitchFamily="18" charset="0"/>
                <a:cs typeface="Times New Roman" panose="02020603050405020304" pitchFamily="18" charset="0"/>
              </a:rPr>
              <a:t>Notable responses included the following perspectives: </a:t>
            </a:r>
            <a:endParaRPr lang="ru-RU" sz="1200" dirty="0">
              <a:solidFill>
                <a:srgbClr val="447622"/>
              </a:solidFill>
              <a:latin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dirty="0">
                <a:solidFill>
                  <a:srgbClr val="447622"/>
                </a:solidFill>
                <a:latin typeface="Times New Roman" panose="02020603050405020304" pitchFamily="18" charset="0"/>
                <a:cs typeface="Times New Roman" panose="02020603050405020304" pitchFamily="18" charset="0"/>
              </a:rPr>
              <a:t>“VR is the future and a good investment.”  </a:t>
            </a:r>
            <a:endParaRPr lang="ru-RU" sz="1200" dirty="0">
              <a:solidFill>
                <a:srgbClr val="447622"/>
              </a:solidFill>
              <a:latin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dirty="0">
                <a:solidFill>
                  <a:srgbClr val="447622"/>
                </a:solidFill>
                <a:latin typeface="Times New Roman" panose="02020603050405020304" pitchFamily="18" charset="0"/>
                <a:cs typeface="Times New Roman" panose="02020603050405020304" pitchFamily="18" charset="0"/>
              </a:rPr>
              <a:t>“The VR museum is new.” </a:t>
            </a:r>
            <a:endParaRPr lang="ru-RU" sz="1200" dirty="0">
              <a:solidFill>
                <a:srgbClr val="447622"/>
              </a:solidFill>
              <a:latin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dirty="0">
                <a:solidFill>
                  <a:srgbClr val="447622"/>
                </a:solidFill>
                <a:latin typeface="Times New Roman" panose="02020603050405020304" pitchFamily="18" charset="0"/>
                <a:cs typeface="Times New Roman" panose="02020603050405020304" pitchFamily="18" charset="0"/>
              </a:rPr>
              <a:t>“VR is good in terms of bringing scenes that do not exist.”</a:t>
            </a:r>
            <a:endParaRPr lang="ru-RU" sz="1200" dirty="0">
              <a:solidFill>
                <a:srgbClr val="447622"/>
              </a:solidFill>
              <a:latin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dirty="0">
                <a:solidFill>
                  <a:srgbClr val="447622"/>
                </a:solidFill>
                <a:latin typeface="Times New Roman" panose="02020603050405020304" pitchFamily="18" charset="0"/>
                <a:cs typeface="Times New Roman" panose="02020603050405020304" pitchFamily="18" charset="0"/>
              </a:rPr>
              <a:t>“The advantages of VR include bringing information on different topics into one place. For example, I was able to explore Arctic and Venice city models, and I felt like they were right in front of me, allowing me to thoroughly explore them.” </a:t>
            </a:r>
            <a:endParaRPr lang="ru-RU" sz="1200" dirty="0">
              <a:solidFill>
                <a:srgbClr val="447622"/>
              </a:solidFill>
              <a:latin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dirty="0">
                <a:solidFill>
                  <a:srgbClr val="447622"/>
                </a:solidFill>
                <a:latin typeface="Times New Roman" panose="02020603050405020304" pitchFamily="18" charset="0"/>
                <a:cs typeface="Times New Roman" panose="02020603050405020304" pitchFamily="18" charset="0"/>
              </a:rPr>
              <a:t>“The purposes of VR and physical museums are different.” </a:t>
            </a:r>
            <a:endParaRPr lang="ru-RU" sz="1200" dirty="0">
              <a:solidFill>
                <a:srgbClr val="447622"/>
              </a:solidFill>
              <a:latin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dirty="0">
                <a:solidFill>
                  <a:srgbClr val="447622"/>
                </a:solidFill>
                <a:latin typeface="Times New Roman" panose="02020603050405020304" pitchFamily="18" charset="0"/>
                <a:cs typeface="Times New Roman" panose="02020603050405020304" pitchFamily="18" charset="0"/>
              </a:rPr>
              <a:t>“The VR environment is not crowded.”   </a:t>
            </a:r>
            <a:endParaRPr lang="ru-RU" sz="1200" dirty="0">
              <a:solidFill>
                <a:srgbClr val="447622"/>
              </a:solidFill>
              <a:latin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dirty="0">
                <a:solidFill>
                  <a:srgbClr val="447622"/>
                </a:solidFill>
                <a:latin typeface="Times New Roman" panose="02020603050405020304" pitchFamily="18" charset="0"/>
                <a:cs typeface="Times New Roman" panose="02020603050405020304" pitchFamily="18" charset="0"/>
              </a:rPr>
              <a:t>“VR is more interactive than the physical museum experience.” </a:t>
            </a:r>
            <a:endParaRPr lang="ru-RU" sz="1200" dirty="0">
              <a:solidFill>
                <a:srgbClr val="447622"/>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6459072" y="4365885"/>
            <a:ext cx="5526742" cy="2000548"/>
          </a:xfrm>
          <a:prstGeom prst="rect">
            <a:avLst/>
          </a:prstGeom>
        </p:spPr>
        <p:txBody>
          <a:bodyPr wrap="square">
            <a:spAutoFit/>
          </a:bodyPr>
          <a:lstStyle/>
          <a:p>
            <a:r>
              <a:rPr lang="en-US" sz="1400" b="1" i="1" dirty="0">
                <a:solidFill>
                  <a:schemeClr val="accent4">
                    <a:lumMod val="75000"/>
                  </a:schemeClr>
                </a:solidFill>
                <a:latin typeface="Times New Roman" panose="02020603050405020304" pitchFamily="18" charset="0"/>
                <a:cs typeface="Times New Roman" panose="02020603050405020304" pitchFamily="18" charset="0"/>
              </a:rPr>
              <a:t>Participants were asked to rate the level of realism and immersion they experienced in the COPERNICUS MUSEUM environment. </a:t>
            </a:r>
            <a:endParaRPr lang="en-US" sz="1400" b="1" i="1" dirty="0" smtClean="0">
              <a:solidFill>
                <a:schemeClr val="accent4">
                  <a:lumMod val="75000"/>
                </a:schemeClr>
              </a:solidFill>
              <a:latin typeface="Times New Roman" panose="02020603050405020304" pitchFamily="18" charset="0"/>
              <a:cs typeface="Times New Roman" panose="02020603050405020304" pitchFamily="18" charset="0"/>
            </a:endParaRPr>
          </a:p>
          <a:p>
            <a:endParaRPr lang="en-US" sz="1000" b="1" i="1" dirty="0">
              <a:solidFill>
                <a:schemeClr val="accent4">
                  <a:lumMod val="75000"/>
                </a:schemeClr>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solidFill>
                  <a:schemeClr val="accent4">
                    <a:lumMod val="75000"/>
                  </a:schemeClr>
                </a:solidFill>
                <a:latin typeface="Times New Roman" panose="02020603050405020304" pitchFamily="18" charset="0"/>
                <a:cs typeface="Times New Roman" panose="02020603050405020304" pitchFamily="18" charset="0"/>
              </a:rPr>
              <a:t>Using a rating scale from 1 to 5, with </a:t>
            </a:r>
            <a:r>
              <a:rPr lang="en-US" sz="1200" b="1" i="1" dirty="0">
                <a:solidFill>
                  <a:schemeClr val="accent4">
                    <a:lumMod val="75000"/>
                  </a:schemeClr>
                </a:solidFill>
                <a:latin typeface="Times New Roman" panose="02020603050405020304" pitchFamily="18" charset="0"/>
                <a:cs typeface="Times New Roman" panose="02020603050405020304" pitchFamily="18" charset="0"/>
              </a:rPr>
              <a:t>5 being the highest rating</a:t>
            </a:r>
            <a:r>
              <a:rPr lang="en-US" sz="1200" dirty="0">
                <a:solidFill>
                  <a:schemeClr val="accent4">
                    <a:lumMod val="75000"/>
                  </a:schemeClr>
                </a:solidFill>
                <a:latin typeface="Times New Roman" panose="02020603050405020304" pitchFamily="18" charset="0"/>
                <a:cs typeface="Times New Roman" panose="02020603050405020304" pitchFamily="18" charset="0"/>
              </a:rPr>
              <a:t>, the participants' average rating was </a:t>
            </a:r>
            <a:r>
              <a:rPr lang="en-US" sz="1600" b="1" i="1" dirty="0">
                <a:solidFill>
                  <a:schemeClr val="accent4">
                    <a:lumMod val="75000"/>
                  </a:schemeClr>
                </a:solidFill>
                <a:latin typeface="Times New Roman" panose="02020603050405020304" pitchFamily="18" charset="0"/>
                <a:cs typeface="Times New Roman" panose="02020603050405020304" pitchFamily="18" charset="0"/>
              </a:rPr>
              <a:t>3.7</a:t>
            </a:r>
            <a:r>
              <a:rPr lang="en-US" sz="1200" dirty="0" smtClean="0">
                <a:solidFill>
                  <a:schemeClr val="accent4">
                    <a:lumMod val="75000"/>
                  </a:schemeClr>
                </a:solidFill>
                <a:latin typeface="Times New Roman" panose="02020603050405020304" pitchFamily="18" charset="0"/>
                <a:cs typeface="Times New Roman" panose="02020603050405020304" pitchFamily="18" charset="0"/>
              </a:rPr>
              <a:t>.</a:t>
            </a:r>
          </a:p>
          <a:p>
            <a:pPr marL="171450" indent="-171450">
              <a:buFont typeface="Arial" panose="020B0604020202020204" pitchFamily="34" charset="0"/>
              <a:buChar char="•"/>
            </a:pPr>
            <a:endParaRPr lang="en-US" sz="1000" dirty="0">
              <a:solidFill>
                <a:schemeClr val="accent4">
                  <a:lumMod val="75000"/>
                </a:schemeClr>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b="1" dirty="0">
                <a:solidFill>
                  <a:schemeClr val="accent4">
                    <a:lumMod val="75000"/>
                  </a:schemeClr>
                </a:solidFill>
                <a:latin typeface="Times New Roman" panose="02020603050405020304" pitchFamily="18" charset="0"/>
                <a:cs typeface="Times New Roman" panose="02020603050405020304" pitchFamily="18" charset="0"/>
              </a:rPr>
              <a:t>This indicates that participants generally </a:t>
            </a:r>
            <a:r>
              <a:rPr lang="en-US" sz="1200" b="1" dirty="0" smtClean="0">
                <a:solidFill>
                  <a:schemeClr val="accent4">
                    <a:lumMod val="75000"/>
                  </a:schemeClr>
                </a:solidFill>
                <a:latin typeface="Times New Roman" panose="02020603050405020304" pitchFamily="18" charset="0"/>
                <a:cs typeface="Times New Roman" panose="02020603050405020304" pitchFamily="18" charset="0"/>
              </a:rPr>
              <a:t>found the </a:t>
            </a:r>
          </a:p>
          <a:p>
            <a:r>
              <a:rPr lang="en-US" sz="1200" b="1" dirty="0">
                <a:solidFill>
                  <a:schemeClr val="accent4">
                    <a:lumMod val="75000"/>
                  </a:schemeClr>
                </a:solidFill>
                <a:latin typeface="Times New Roman" panose="02020603050405020304" pitchFamily="18" charset="0"/>
                <a:cs typeface="Times New Roman" panose="02020603050405020304" pitchFamily="18" charset="0"/>
              </a:rPr>
              <a:t> </a:t>
            </a:r>
            <a:r>
              <a:rPr lang="en-US" sz="1200" b="1" dirty="0" smtClean="0">
                <a:solidFill>
                  <a:schemeClr val="accent4">
                    <a:lumMod val="75000"/>
                  </a:schemeClr>
                </a:solidFill>
                <a:latin typeface="Times New Roman" panose="02020603050405020304" pitchFamily="18" charset="0"/>
                <a:cs typeface="Times New Roman" panose="02020603050405020304" pitchFamily="18" charset="0"/>
              </a:rPr>
              <a:t>    COPERNICUS </a:t>
            </a:r>
            <a:r>
              <a:rPr lang="en-US" sz="1200" b="1" dirty="0">
                <a:solidFill>
                  <a:schemeClr val="accent4">
                    <a:lumMod val="75000"/>
                  </a:schemeClr>
                </a:solidFill>
                <a:latin typeface="Times New Roman" panose="02020603050405020304" pitchFamily="18" charset="0"/>
                <a:cs typeface="Times New Roman" panose="02020603050405020304" pitchFamily="18" charset="0"/>
              </a:rPr>
              <a:t>MUSEUM environment </a:t>
            </a:r>
            <a:r>
              <a:rPr lang="en-US" sz="1200" b="1" dirty="0" smtClean="0">
                <a:solidFill>
                  <a:schemeClr val="accent4">
                    <a:lumMod val="75000"/>
                  </a:schemeClr>
                </a:solidFill>
                <a:latin typeface="Times New Roman" panose="02020603050405020304" pitchFamily="18" charset="0"/>
                <a:cs typeface="Times New Roman" panose="02020603050405020304" pitchFamily="18" charset="0"/>
              </a:rPr>
              <a:t>to be </a:t>
            </a:r>
          </a:p>
          <a:p>
            <a:r>
              <a:rPr lang="en-US" sz="1200" b="1" dirty="0">
                <a:solidFill>
                  <a:schemeClr val="accent4">
                    <a:lumMod val="75000"/>
                  </a:schemeClr>
                </a:solidFill>
                <a:latin typeface="Times New Roman" panose="02020603050405020304" pitchFamily="18" charset="0"/>
                <a:cs typeface="Times New Roman" panose="02020603050405020304" pitchFamily="18" charset="0"/>
              </a:rPr>
              <a:t> </a:t>
            </a:r>
            <a:r>
              <a:rPr lang="en-US" sz="1200" b="1" dirty="0" smtClean="0">
                <a:solidFill>
                  <a:schemeClr val="accent4">
                    <a:lumMod val="75000"/>
                  </a:schemeClr>
                </a:solidFill>
                <a:latin typeface="Times New Roman" panose="02020603050405020304" pitchFamily="18" charset="0"/>
                <a:cs typeface="Times New Roman" panose="02020603050405020304" pitchFamily="18" charset="0"/>
              </a:rPr>
              <a:t>    immersive and </a:t>
            </a:r>
            <a:r>
              <a:rPr lang="en-US" sz="1200" b="1" dirty="0">
                <a:solidFill>
                  <a:schemeClr val="accent4">
                    <a:lumMod val="75000"/>
                  </a:schemeClr>
                </a:solidFill>
                <a:latin typeface="Times New Roman" panose="02020603050405020304" pitchFamily="18" charset="0"/>
                <a:cs typeface="Times New Roman" panose="02020603050405020304" pitchFamily="18" charset="0"/>
              </a:rPr>
              <a:t>realistic, with a high level </a:t>
            </a:r>
            <a:r>
              <a:rPr lang="en-US" sz="1200" b="1" dirty="0" smtClean="0">
                <a:solidFill>
                  <a:schemeClr val="accent4">
                    <a:lumMod val="75000"/>
                  </a:schemeClr>
                </a:solidFill>
                <a:latin typeface="Times New Roman" panose="02020603050405020304" pitchFamily="18" charset="0"/>
                <a:cs typeface="Times New Roman" panose="02020603050405020304" pitchFamily="18" charset="0"/>
              </a:rPr>
              <a:t>of </a:t>
            </a:r>
          </a:p>
          <a:p>
            <a:r>
              <a:rPr lang="en-US" sz="1200" b="1" dirty="0">
                <a:solidFill>
                  <a:schemeClr val="accent4">
                    <a:lumMod val="75000"/>
                  </a:schemeClr>
                </a:solidFill>
                <a:latin typeface="Times New Roman" panose="02020603050405020304" pitchFamily="18" charset="0"/>
                <a:cs typeface="Times New Roman" panose="02020603050405020304" pitchFamily="18" charset="0"/>
              </a:rPr>
              <a:t> </a:t>
            </a:r>
            <a:r>
              <a:rPr lang="en-US" sz="1200" b="1" dirty="0" smtClean="0">
                <a:solidFill>
                  <a:schemeClr val="accent4">
                    <a:lumMod val="75000"/>
                  </a:schemeClr>
                </a:solidFill>
                <a:latin typeface="Times New Roman" panose="02020603050405020304" pitchFamily="18" charset="0"/>
                <a:cs typeface="Times New Roman" panose="02020603050405020304" pitchFamily="18" charset="0"/>
              </a:rPr>
              <a:t>    engagement </a:t>
            </a:r>
            <a:r>
              <a:rPr lang="en-US" sz="1200" b="1" dirty="0">
                <a:solidFill>
                  <a:schemeClr val="accent4">
                    <a:lumMod val="75000"/>
                  </a:schemeClr>
                </a:solidFill>
                <a:latin typeface="Times New Roman" panose="02020603050405020304" pitchFamily="18" charset="0"/>
                <a:cs typeface="Times New Roman" panose="02020603050405020304" pitchFamily="18" charset="0"/>
              </a:rPr>
              <a:t>and </a:t>
            </a:r>
            <a:r>
              <a:rPr lang="en-US" sz="1200" b="1" dirty="0" smtClean="0">
                <a:solidFill>
                  <a:schemeClr val="accent4">
                    <a:lumMod val="75000"/>
                  </a:schemeClr>
                </a:solidFill>
                <a:latin typeface="Times New Roman" panose="02020603050405020304" pitchFamily="18" charset="0"/>
                <a:cs typeface="Times New Roman" panose="02020603050405020304" pitchFamily="18" charset="0"/>
              </a:rPr>
              <a:t>authenticity </a:t>
            </a:r>
            <a:endParaRPr lang="ru-RU" sz="1200" b="1"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9" name="Picture 2" descr="C:\Users\Админ\Downloads\Copy of CREATING A VIRTUAL GEOGRAPHIC LEARNING ENVIRONMENT ANd ITS USER ASSESSMENT (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00" t="4632" r="15973" b="76323"/>
          <a:stretch/>
        </p:blipFill>
        <p:spPr bwMode="auto">
          <a:xfrm>
            <a:off x="10386368" y="5366159"/>
            <a:ext cx="1464011" cy="100553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4761759" y="414407"/>
            <a:ext cx="3074881" cy="523220"/>
          </a:xfrm>
          <a:prstGeom prst="rect">
            <a:avLst/>
          </a:prstGeom>
        </p:spPr>
        <p:txBody>
          <a:bodyPr wrap="none">
            <a:spAutoFit/>
          </a:bodyPr>
          <a:lstStyle/>
          <a:p>
            <a:r>
              <a:rPr lang="en-US" sz="2800" b="1" i="1" dirty="0">
                <a:solidFill>
                  <a:srgbClr val="002060"/>
                </a:solidFill>
                <a:latin typeface="Times New Roman" panose="02020603050405020304" pitchFamily="18" charset="0"/>
                <a:cs typeface="Times New Roman" panose="02020603050405020304" pitchFamily="18" charset="0"/>
              </a:rPr>
              <a:t>Subjective Insights </a:t>
            </a:r>
            <a:endParaRPr lang="ru-RU" sz="2800" b="1" i="1" dirty="0">
              <a:solidFill>
                <a:srgbClr val="002060"/>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5845287" y="3206262"/>
            <a:ext cx="5969898" cy="692497"/>
          </a:xfrm>
          <a:prstGeom prst="rect">
            <a:avLst/>
          </a:prstGeom>
        </p:spPr>
        <p:txBody>
          <a:bodyPr wrap="square">
            <a:spAutoFit/>
          </a:bodyPr>
          <a:lstStyle/>
          <a:p>
            <a:pPr algn="r"/>
            <a:r>
              <a:rPr lang="en-US" sz="1300" dirty="0">
                <a:solidFill>
                  <a:srgbClr val="61298B"/>
                </a:solidFill>
                <a:latin typeface="Times New Roman" panose="02020603050405020304" pitchFamily="18" charset="0"/>
                <a:cs typeface="Times New Roman" panose="02020603050405020304" pitchFamily="18" charset="0"/>
              </a:rPr>
              <a:t>Participants </a:t>
            </a:r>
            <a:r>
              <a:rPr lang="en-US" sz="1300" b="1" i="1" dirty="0">
                <a:solidFill>
                  <a:srgbClr val="61298B"/>
                </a:solidFill>
                <a:latin typeface="Times New Roman" panose="02020603050405020304" pitchFamily="18" charset="0"/>
                <a:cs typeface="Times New Roman" panose="02020603050405020304" pitchFamily="18" charset="0"/>
              </a:rPr>
              <a:t>provided suggestions </a:t>
            </a:r>
            <a:r>
              <a:rPr lang="en-US" sz="1300" dirty="0">
                <a:solidFill>
                  <a:srgbClr val="61298B"/>
                </a:solidFill>
                <a:latin typeface="Times New Roman" panose="02020603050405020304" pitchFamily="18" charset="0"/>
                <a:cs typeface="Times New Roman" panose="02020603050405020304" pitchFamily="18" charset="0"/>
              </a:rPr>
              <a:t>for improving the VR Museum experience, such as </a:t>
            </a:r>
            <a:r>
              <a:rPr lang="en-US" sz="1300" b="1" i="1" u="sng" dirty="0">
                <a:solidFill>
                  <a:srgbClr val="61298B"/>
                </a:solidFill>
                <a:latin typeface="Times New Roman" panose="02020603050405020304" pitchFamily="18" charset="0"/>
                <a:cs typeface="Times New Roman" panose="02020603050405020304" pitchFamily="18" charset="0"/>
              </a:rPr>
              <a:t>adjusting video sizes</a:t>
            </a:r>
            <a:r>
              <a:rPr lang="en-US" sz="1300" b="1" i="1" dirty="0">
                <a:solidFill>
                  <a:srgbClr val="61298B"/>
                </a:solidFill>
                <a:latin typeface="Times New Roman" panose="02020603050405020304" pitchFamily="18" charset="0"/>
                <a:cs typeface="Times New Roman" panose="02020603050405020304" pitchFamily="18" charset="0"/>
              </a:rPr>
              <a:t> </a:t>
            </a:r>
            <a:r>
              <a:rPr lang="en-US" sz="1300" b="1" i="1" dirty="0" smtClean="0">
                <a:solidFill>
                  <a:srgbClr val="61298B"/>
                </a:solidFill>
                <a:latin typeface="Times New Roman" panose="02020603050405020304" pitchFamily="18" charset="0"/>
                <a:cs typeface="Times New Roman" panose="02020603050405020304" pitchFamily="18" charset="0"/>
              </a:rPr>
              <a:t> </a:t>
            </a:r>
            <a:r>
              <a:rPr lang="en-US" sz="1300" dirty="0" smtClean="0">
                <a:solidFill>
                  <a:srgbClr val="61298B"/>
                </a:solidFill>
                <a:latin typeface="Times New Roman" panose="02020603050405020304" pitchFamily="18" charset="0"/>
                <a:cs typeface="Times New Roman" panose="02020603050405020304" pitchFamily="18" charset="0"/>
              </a:rPr>
              <a:t>for </a:t>
            </a:r>
            <a:r>
              <a:rPr lang="en-US" sz="1300" dirty="0">
                <a:solidFill>
                  <a:srgbClr val="61298B"/>
                </a:solidFill>
                <a:latin typeface="Times New Roman" panose="02020603050405020304" pitchFamily="18" charset="0"/>
                <a:cs typeface="Times New Roman" panose="02020603050405020304" pitchFamily="18" charset="0"/>
              </a:rPr>
              <a:t>better viewing and </a:t>
            </a:r>
            <a:r>
              <a:rPr lang="en-US" sz="1300" b="1" i="1" u="sng" dirty="0">
                <a:solidFill>
                  <a:srgbClr val="61298B"/>
                </a:solidFill>
                <a:latin typeface="Times New Roman" panose="02020603050405020304" pitchFamily="18" charset="0"/>
                <a:cs typeface="Times New Roman" panose="02020603050405020304" pitchFamily="18" charset="0"/>
              </a:rPr>
              <a:t>providing clearer guidance</a:t>
            </a:r>
            <a:r>
              <a:rPr lang="en-US" sz="1300" dirty="0">
                <a:solidFill>
                  <a:srgbClr val="61298B"/>
                </a:solidFill>
                <a:latin typeface="Times New Roman" panose="02020603050405020304" pitchFamily="18" charset="0"/>
                <a:cs typeface="Times New Roman" panose="02020603050405020304" pitchFamily="18" charset="0"/>
              </a:rPr>
              <a:t> </a:t>
            </a:r>
            <a:r>
              <a:rPr lang="en-US" sz="1300" dirty="0" smtClean="0">
                <a:solidFill>
                  <a:srgbClr val="61298B"/>
                </a:solidFill>
                <a:latin typeface="Times New Roman" panose="02020603050405020304" pitchFamily="18" charset="0"/>
                <a:cs typeface="Times New Roman" panose="02020603050405020304" pitchFamily="18" charset="0"/>
              </a:rPr>
              <a:t> for </a:t>
            </a:r>
            <a:r>
              <a:rPr lang="en-US" sz="1300" dirty="0">
                <a:solidFill>
                  <a:srgbClr val="61298B"/>
                </a:solidFill>
                <a:latin typeface="Times New Roman" panose="02020603050405020304" pitchFamily="18" charset="0"/>
                <a:cs typeface="Times New Roman" panose="02020603050405020304" pitchFamily="18" charset="0"/>
              </a:rPr>
              <a:t>navigating through the exhibits.</a:t>
            </a:r>
            <a:endParaRPr lang="ru-RU" sz="1300" dirty="0">
              <a:solidFill>
                <a:srgbClr val="61298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47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Изображение"/>
          <p:cNvPicPr>
            <a:picLocks noChangeAspect="1" noChangeArrowheads="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689741" y="429925"/>
            <a:ext cx="3155018" cy="30376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Нижний колонтитул 3"/>
          <p:cNvSpPr>
            <a:spLocks noGrp="1"/>
          </p:cNvSpPr>
          <p:nvPr>
            <p:ph type="ftr" sz="quarter" idx="11"/>
          </p:nvPr>
        </p:nvSpPr>
        <p:spPr/>
        <p:txBody>
          <a:bodyPr/>
          <a:lstStyle/>
          <a:p>
            <a:r>
              <a:rPr lang="sk-SK" dirty="0"/>
              <a:t>EM Copernicus Digital Earth</a:t>
            </a:r>
          </a:p>
        </p:txBody>
      </p:sp>
      <p:sp>
        <p:nvSpPr>
          <p:cNvPr id="5" name="Прямоугольник 4"/>
          <p:cNvSpPr/>
          <p:nvPr/>
        </p:nvSpPr>
        <p:spPr>
          <a:xfrm>
            <a:off x="1416164" y="718326"/>
            <a:ext cx="3517310" cy="707886"/>
          </a:xfrm>
          <a:prstGeom prst="rect">
            <a:avLst/>
          </a:prstGeom>
        </p:spPr>
        <p:txBody>
          <a:bodyPr wrap="none">
            <a:spAutoFit/>
          </a:bodyPr>
          <a:lstStyle/>
          <a:p>
            <a:pPr lvl="0"/>
            <a:r>
              <a:rPr lang="en-US" sz="4000" b="1" i="1" dirty="0" smtClean="0">
                <a:solidFill>
                  <a:srgbClr val="002060"/>
                </a:solidFill>
                <a:latin typeface="Times New Roman" panose="02020603050405020304" pitchFamily="18" charset="0"/>
                <a:cs typeface="Times New Roman" panose="02020603050405020304" pitchFamily="18" charset="0"/>
              </a:rPr>
              <a:t>CONCLUSION</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68" y="429925"/>
            <a:ext cx="1267896" cy="128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16456" y="1770004"/>
            <a:ext cx="11312248" cy="4662815"/>
          </a:xfrm>
          <a:prstGeom prst="rect">
            <a:avLst/>
          </a:prstGeom>
        </p:spPr>
        <p:txBody>
          <a:bodyPr wrap="square">
            <a:spAutoFit/>
          </a:bodyPr>
          <a:lstStyle/>
          <a:p>
            <a:pPr marL="285750" indent="-285750" algn="just">
              <a:buFont typeface="Arial" panose="020B0604020202020204" pitchFamily="34" charset="0"/>
              <a:buChar char="•"/>
            </a:pPr>
            <a:r>
              <a:rPr lang="en-US" sz="1600" dirty="0" smtClean="0">
                <a:solidFill>
                  <a:schemeClr val="accent5">
                    <a:lumMod val="75000"/>
                  </a:schemeClr>
                </a:solidFill>
                <a:latin typeface="Times New Roman" panose="02020603050405020304" pitchFamily="18" charset="0"/>
                <a:cs typeface="Times New Roman" panose="02020603050405020304" pitchFamily="18" charset="0"/>
              </a:rPr>
              <a:t>The </a:t>
            </a:r>
            <a:r>
              <a:rPr lang="en-US" sz="1600" dirty="0">
                <a:solidFill>
                  <a:schemeClr val="accent5">
                    <a:lumMod val="75000"/>
                  </a:schemeClr>
                </a:solidFill>
                <a:latin typeface="Times New Roman" panose="02020603050405020304" pitchFamily="18" charset="0"/>
                <a:cs typeface="Times New Roman" panose="02020603050405020304" pitchFamily="18" charset="0"/>
              </a:rPr>
              <a:t>final version of the virtual learning environment was developed</a:t>
            </a:r>
          </a:p>
          <a:p>
            <a:pPr marL="285750" indent="-285750" algn="just">
              <a:buFont typeface="Arial" panose="020B0604020202020204" pitchFamily="34" charset="0"/>
              <a:buChar char="•"/>
            </a:pPr>
            <a:endParaRPr lang="en-US" sz="1600" dirty="0">
              <a:solidFill>
                <a:schemeClr val="accent5">
                  <a:lumMod val="75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a:solidFill>
                  <a:schemeClr val="accent5">
                    <a:lumMod val="75000"/>
                  </a:schemeClr>
                </a:solidFill>
                <a:latin typeface="Times New Roman" panose="02020603050405020304" pitchFamily="18" charset="0"/>
                <a:cs typeface="Times New Roman" panose="02020603050405020304" pitchFamily="18" charset="0"/>
              </a:rPr>
              <a:t>Profound and invaluable insights regarding this environment were </a:t>
            </a:r>
            <a:r>
              <a:rPr lang="en-US" sz="1600" dirty="0" smtClean="0">
                <a:solidFill>
                  <a:schemeClr val="accent5">
                    <a:lumMod val="75000"/>
                  </a:schemeClr>
                </a:solidFill>
                <a:latin typeface="Times New Roman" panose="02020603050405020304" pitchFamily="18" charset="0"/>
                <a:cs typeface="Times New Roman" panose="02020603050405020304" pitchFamily="18" charset="0"/>
              </a:rPr>
              <a:t>acquired</a:t>
            </a:r>
            <a:endParaRPr lang="en-US" sz="1600" dirty="0">
              <a:solidFill>
                <a:schemeClr val="accent5">
                  <a:lumMod val="75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sz="1600" dirty="0">
              <a:solidFill>
                <a:schemeClr val="accent5">
                  <a:lumMod val="75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a:solidFill>
                  <a:schemeClr val="accent5">
                    <a:lumMod val="75000"/>
                  </a:schemeClr>
                </a:solidFill>
                <a:latin typeface="Times New Roman" panose="02020603050405020304" pitchFamily="18" charset="0"/>
                <a:cs typeface="Times New Roman" panose="02020603050405020304" pitchFamily="18" charset="0"/>
              </a:rPr>
              <a:t>The comprehensive description of the procedures for creating the virtual learning </a:t>
            </a:r>
            <a:endParaRPr lang="en-US" sz="1600" dirty="0" smtClean="0">
              <a:solidFill>
                <a:schemeClr val="accent5">
                  <a:lumMod val="75000"/>
                </a:schemeClr>
              </a:solidFill>
              <a:latin typeface="Times New Roman" panose="02020603050405020304" pitchFamily="18" charset="0"/>
              <a:cs typeface="Times New Roman" panose="02020603050405020304" pitchFamily="18" charset="0"/>
            </a:endParaRPr>
          </a:p>
          <a:p>
            <a:pPr algn="just"/>
            <a:r>
              <a:rPr lang="en-US" sz="1600" dirty="0">
                <a:solidFill>
                  <a:schemeClr val="accent5">
                    <a:lumMod val="75000"/>
                  </a:schemeClr>
                </a:solidFill>
                <a:latin typeface="Times New Roman" panose="02020603050405020304" pitchFamily="18" charset="0"/>
                <a:cs typeface="Times New Roman" panose="02020603050405020304" pitchFamily="18" charset="0"/>
              </a:rPr>
              <a:t> </a:t>
            </a:r>
            <a:r>
              <a:rPr lang="en-US" sz="1600" dirty="0" smtClean="0">
                <a:solidFill>
                  <a:schemeClr val="accent5">
                    <a:lumMod val="75000"/>
                  </a:schemeClr>
                </a:solidFill>
                <a:latin typeface="Times New Roman" panose="02020603050405020304" pitchFamily="18" charset="0"/>
                <a:cs typeface="Times New Roman" panose="02020603050405020304" pitchFamily="18" charset="0"/>
              </a:rPr>
              <a:t>    environment </a:t>
            </a:r>
            <a:r>
              <a:rPr lang="en-US" sz="1600" dirty="0">
                <a:solidFill>
                  <a:schemeClr val="accent5">
                    <a:lumMod val="75000"/>
                  </a:schemeClr>
                </a:solidFill>
                <a:latin typeface="Times New Roman" panose="02020603050405020304" pitchFamily="18" charset="0"/>
                <a:cs typeface="Times New Roman" panose="02020603050405020304" pitchFamily="18" charset="0"/>
              </a:rPr>
              <a:t>was successfully </a:t>
            </a:r>
            <a:r>
              <a:rPr lang="en-US" sz="1600" dirty="0" smtClean="0">
                <a:solidFill>
                  <a:schemeClr val="accent5">
                    <a:lumMod val="75000"/>
                  </a:schemeClr>
                </a:solidFill>
                <a:latin typeface="Times New Roman" panose="02020603050405020304" pitchFamily="18" charset="0"/>
                <a:cs typeface="Times New Roman" panose="02020603050405020304" pitchFamily="18" charset="0"/>
              </a:rPr>
              <a:t>accomplished</a:t>
            </a:r>
            <a:endParaRPr lang="en-US" sz="1600" dirty="0">
              <a:solidFill>
                <a:schemeClr val="accent5">
                  <a:lumMod val="75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sz="1600" dirty="0">
              <a:solidFill>
                <a:schemeClr val="accent5">
                  <a:lumMod val="75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a:solidFill>
                  <a:schemeClr val="accent5">
                    <a:lumMod val="75000"/>
                  </a:schemeClr>
                </a:solidFill>
                <a:latin typeface="Times New Roman" panose="02020603050405020304" pitchFamily="18" charset="0"/>
                <a:cs typeface="Times New Roman" panose="02020603050405020304" pitchFamily="18" charset="0"/>
              </a:rPr>
              <a:t>A proficient demonstration was conducted on the method of analyzing eye-tracking data within the context of virtual </a:t>
            </a:r>
            <a:r>
              <a:rPr lang="en-US" sz="1600" dirty="0" smtClean="0">
                <a:solidFill>
                  <a:schemeClr val="accent5">
                    <a:lumMod val="75000"/>
                  </a:schemeClr>
                </a:solidFill>
                <a:latin typeface="Times New Roman" panose="02020603050405020304" pitchFamily="18" charset="0"/>
                <a:cs typeface="Times New Roman" panose="02020603050405020304" pitchFamily="18" charset="0"/>
              </a:rPr>
              <a:t>reality</a:t>
            </a:r>
          </a:p>
          <a:p>
            <a:pPr algn="just"/>
            <a:endParaRPr lang="en-US" sz="700" dirty="0">
              <a:latin typeface="Times New Roman" panose="02020603050405020304" pitchFamily="18" charset="0"/>
              <a:cs typeface="Times New Roman" panose="02020603050405020304" pitchFamily="18" charset="0"/>
            </a:endParaRPr>
          </a:p>
          <a:p>
            <a:pPr algn="just"/>
            <a:endParaRPr lang="en-US" sz="3200" dirty="0" smtClean="0">
              <a:latin typeface="Times New Roman" panose="02020603050405020304" pitchFamily="18" charset="0"/>
              <a:cs typeface="Times New Roman" panose="02020603050405020304" pitchFamily="18" charset="0"/>
            </a:endParaRPr>
          </a:p>
          <a:p>
            <a:pPr algn="just"/>
            <a:r>
              <a:rPr lang="cs-CZ" b="1" i="1" dirty="0">
                <a:solidFill>
                  <a:srgbClr val="0070C0"/>
                </a:solidFill>
                <a:latin typeface="Times New Roman" panose="02020603050405020304" pitchFamily="18" charset="0"/>
                <a:cs typeface="Times New Roman" panose="02020603050405020304" pitchFamily="18" charset="0"/>
              </a:rPr>
              <a:t>This study contributes to the ongoing advancement of geographic education and serves as a foundation for the creation of innovative educational </a:t>
            </a:r>
            <a:r>
              <a:rPr lang="cs-CZ" b="1" i="1" dirty="0" smtClean="0">
                <a:solidFill>
                  <a:srgbClr val="0070C0"/>
                </a:solidFill>
                <a:latin typeface="Times New Roman" panose="02020603050405020304" pitchFamily="18" charset="0"/>
                <a:cs typeface="Times New Roman" panose="02020603050405020304" pitchFamily="18" charset="0"/>
              </a:rPr>
              <a:t>platforms</a:t>
            </a:r>
            <a:r>
              <a:rPr lang="en-US" b="1" i="1" dirty="0" smtClean="0">
                <a:solidFill>
                  <a:srgbClr val="0070C0"/>
                </a:solidFill>
                <a:latin typeface="Times New Roman" panose="02020603050405020304" pitchFamily="18" charset="0"/>
                <a:cs typeface="Times New Roman" panose="02020603050405020304" pitchFamily="18" charset="0"/>
              </a:rPr>
              <a:t>.</a:t>
            </a:r>
          </a:p>
          <a:p>
            <a:pPr algn="just"/>
            <a:endParaRPr lang="en-US" b="1" i="1" dirty="0" smtClean="0">
              <a:solidFill>
                <a:srgbClr val="0070C0"/>
              </a:solidFill>
              <a:latin typeface="Times New Roman" panose="02020603050405020304" pitchFamily="18" charset="0"/>
              <a:cs typeface="Times New Roman" panose="02020603050405020304" pitchFamily="18" charset="0"/>
            </a:endParaRPr>
          </a:p>
          <a:p>
            <a:pPr algn="just"/>
            <a:endParaRPr lang="en-US" sz="1000" b="1" i="1" dirty="0" smtClean="0">
              <a:solidFill>
                <a:srgbClr val="0070C0"/>
              </a:solidFill>
              <a:latin typeface="Times New Roman" panose="02020603050405020304" pitchFamily="18" charset="0"/>
              <a:cs typeface="Times New Roman" panose="02020603050405020304" pitchFamily="18" charset="0"/>
            </a:endParaRPr>
          </a:p>
          <a:p>
            <a:pPr algn="just"/>
            <a:r>
              <a:rPr lang="en-US" sz="1600" b="1" i="1" dirty="0" smtClean="0">
                <a:solidFill>
                  <a:schemeClr val="accent5">
                    <a:lumMod val="75000"/>
                  </a:schemeClr>
                </a:solidFill>
                <a:latin typeface="Times New Roman" panose="02020603050405020304" pitchFamily="18" charset="0"/>
                <a:cs typeface="Times New Roman" panose="02020603050405020304" pitchFamily="18" charset="0"/>
              </a:rPr>
              <a:t>The </a:t>
            </a:r>
            <a:r>
              <a:rPr lang="cs-CZ" sz="1600" b="1" i="1" dirty="0" smtClean="0">
                <a:solidFill>
                  <a:schemeClr val="accent5">
                    <a:lumMod val="75000"/>
                  </a:schemeClr>
                </a:solidFill>
                <a:latin typeface="Times New Roman" panose="02020603050405020304" pitchFamily="18" charset="0"/>
                <a:cs typeface="Times New Roman" panose="02020603050405020304" pitchFamily="18" charset="0"/>
              </a:rPr>
              <a:t>findings </a:t>
            </a:r>
            <a:r>
              <a:rPr lang="cs-CZ" sz="1600" b="1" i="1" dirty="0">
                <a:solidFill>
                  <a:schemeClr val="accent5">
                    <a:lumMod val="75000"/>
                  </a:schemeClr>
                </a:solidFill>
                <a:latin typeface="Times New Roman" panose="02020603050405020304" pitchFamily="18" charset="0"/>
                <a:cs typeface="Times New Roman" panose="02020603050405020304" pitchFamily="18" charset="0"/>
              </a:rPr>
              <a:t>underscore the importance of utilizing eye-tracking technology to gain deeper </a:t>
            </a:r>
            <a:endParaRPr lang="en-US" sz="1600" b="1" i="1" dirty="0" smtClean="0">
              <a:solidFill>
                <a:schemeClr val="accent5">
                  <a:lumMod val="75000"/>
                </a:schemeClr>
              </a:solidFill>
              <a:latin typeface="Times New Roman" panose="02020603050405020304" pitchFamily="18" charset="0"/>
              <a:cs typeface="Times New Roman" panose="02020603050405020304" pitchFamily="18" charset="0"/>
            </a:endParaRPr>
          </a:p>
          <a:p>
            <a:pPr algn="just"/>
            <a:r>
              <a:rPr lang="cs-CZ" sz="1600" b="1" i="1" dirty="0" smtClean="0">
                <a:solidFill>
                  <a:schemeClr val="accent5">
                    <a:lumMod val="75000"/>
                  </a:schemeClr>
                </a:solidFill>
                <a:latin typeface="Times New Roman" panose="02020603050405020304" pitchFamily="18" charset="0"/>
                <a:cs typeface="Times New Roman" panose="02020603050405020304" pitchFamily="18" charset="0"/>
              </a:rPr>
              <a:t>insights </a:t>
            </a:r>
            <a:r>
              <a:rPr lang="cs-CZ" sz="1600" b="1" i="1" dirty="0">
                <a:solidFill>
                  <a:schemeClr val="accent5">
                    <a:lumMod val="75000"/>
                  </a:schemeClr>
                </a:solidFill>
                <a:latin typeface="Times New Roman" panose="02020603050405020304" pitchFamily="18" charset="0"/>
                <a:cs typeface="Times New Roman" panose="02020603050405020304" pitchFamily="18" charset="0"/>
              </a:rPr>
              <a:t>into user behavior and preferences, enabling educators to create more engaging </a:t>
            </a:r>
            <a:endParaRPr lang="en-US" sz="1600" b="1" i="1" dirty="0" smtClean="0">
              <a:solidFill>
                <a:schemeClr val="accent5">
                  <a:lumMod val="75000"/>
                </a:schemeClr>
              </a:solidFill>
              <a:latin typeface="Times New Roman" panose="02020603050405020304" pitchFamily="18" charset="0"/>
              <a:cs typeface="Times New Roman" panose="02020603050405020304" pitchFamily="18" charset="0"/>
            </a:endParaRPr>
          </a:p>
          <a:p>
            <a:pPr algn="just"/>
            <a:r>
              <a:rPr lang="cs-CZ" sz="1600" b="1" i="1" dirty="0" smtClean="0">
                <a:solidFill>
                  <a:schemeClr val="accent5">
                    <a:lumMod val="75000"/>
                  </a:schemeClr>
                </a:solidFill>
                <a:latin typeface="Times New Roman" panose="02020603050405020304" pitchFamily="18" charset="0"/>
                <a:cs typeface="Times New Roman" panose="02020603050405020304" pitchFamily="18" charset="0"/>
              </a:rPr>
              <a:t>and </a:t>
            </a:r>
            <a:r>
              <a:rPr lang="cs-CZ" sz="1600" b="1" i="1" dirty="0">
                <a:solidFill>
                  <a:schemeClr val="accent5">
                    <a:lumMod val="75000"/>
                  </a:schemeClr>
                </a:solidFill>
                <a:latin typeface="Times New Roman" panose="02020603050405020304" pitchFamily="18" charset="0"/>
                <a:cs typeface="Times New Roman" panose="02020603050405020304" pitchFamily="18" charset="0"/>
              </a:rPr>
              <a:t>interactive learning </a:t>
            </a:r>
            <a:r>
              <a:rPr lang="cs-CZ" sz="1600" b="1" i="1" dirty="0" smtClean="0">
                <a:solidFill>
                  <a:schemeClr val="accent5">
                    <a:lumMod val="75000"/>
                  </a:schemeClr>
                </a:solidFill>
                <a:latin typeface="Times New Roman" panose="02020603050405020304" pitchFamily="18" charset="0"/>
                <a:cs typeface="Times New Roman" panose="02020603050405020304" pitchFamily="18" charset="0"/>
              </a:rPr>
              <a:t>environments</a:t>
            </a:r>
            <a:r>
              <a:rPr lang="en-US" sz="1600" b="1" i="1" dirty="0" smtClean="0">
                <a:solidFill>
                  <a:schemeClr val="accent5">
                    <a:lumMod val="75000"/>
                  </a:schemeClr>
                </a:solidFill>
                <a:latin typeface="Times New Roman" panose="02020603050405020304" pitchFamily="18" charset="0"/>
                <a:cs typeface="Times New Roman" panose="02020603050405020304" pitchFamily="18" charset="0"/>
              </a:rPr>
              <a:t>.</a:t>
            </a:r>
            <a:endParaRPr lang="ru-RU" sz="1600" b="1" i="1" dirty="0">
              <a:solidFill>
                <a:schemeClr val="accent5">
                  <a:lumMod val="75000"/>
                </a:schemeClr>
              </a:solidFill>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pic>
        <p:nvPicPr>
          <p:cNvPr id="9" name="Picture 2" descr="C:\Users\Админ\Downloads\Copy of CREATING A VIRTUAL GEOGRAPHIC LEARNING ENVIRONMENT ANd ITS USER ASSESSMENT (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00" t="7978" r="18842" b="73569"/>
          <a:stretch/>
        </p:blipFill>
        <p:spPr bwMode="auto">
          <a:xfrm>
            <a:off x="8267728" y="5188778"/>
            <a:ext cx="3577031" cy="124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7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sk-SK" dirty="0"/>
              <a:t>EM Copernicus Digital Earth</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77" r="10030" b="9262"/>
          <a:stretch/>
        </p:blipFill>
        <p:spPr bwMode="auto">
          <a:xfrm>
            <a:off x="0" y="297713"/>
            <a:ext cx="12192000" cy="6230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rázok 5">
            <a:extLst>
              <a:ext uri="{FF2B5EF4-FFF2-40B4-BE49-F238E27FC236}">
                <a16:creationId xmlns="" xmlns:a16="http://schemas.microsoft.com/office/drawing/2014/main" id="{F0F35197-528C-4154-E7B9-857F41F7A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8964" y="5025099"/>
            <a:ext cx="5927834" cy="917134"/>
          </a:xfrm>
          <a:prstGeom prst="rect">
            <a:avLst/>
          </a:prstGeom>
        </p:spPr>
      </p:pic>
      <p:sp>
        <p:nvSpPr>
          <p:cNvPr id="7" name="Прямоугольник 6"/>
          <p:cNvSpPr/>
          <p:nvPr/>
        </p:nvSpPr>
        <p:spPr>
          <a:xfrm>
            <a:off x="10445899" y="763178"/>
            <a:ext cx="1050288" cy="369332"/>
          </a:xfrm>
          <a:prstGeom prst="rect">
            <a:avLst/>
          </a:prstGeom>
        </p:spPr>
        <p:txBody>
          <a:bodyPr wrap="none">
            <a:spAutoFit/>
          </a:bodyPr>
          <a:lstStyle/>
          <a:p>
            <a:r>
              <a:rPr lang="en-US" b="1"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Thanks!</a:t>
            </a:r>
            <a:endParaRPr lang="ru-RU" dirty="0">
              <a:solidFill>
                <a:srgbClr val="002060"/>
              </a:solidFill>
            </a:endParaRPr>
          </a:p>
        </p:txBody>
      </p:sp>
    </p:spTree>
    <p:extLst>
      <p:ext uri="{BB962C8B-B14F-4D97-AF65-F5344CB8AC3E}">
        <p14:creationId xmlns:p14="http://schemas.microsoft.com/office/powerpoint/2010/main" val="18947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sk-SK" dirty="0"/>
              <a:t>EM Copernicus Digital Earth</a:t>
            </a:r>
          </a:p>
        </p:txBody>
      </p:sp>
      <p:sp>
        <p:nvSpPr>
          <p:cNvPr id="5" name="Title 1">
            <a:extLst>
              <a:ext uri="{FF2B5EF4-FFF2-40B4-BE49-F238E27FC236}">
                <a16:creationId xmlns:a16="http://schemas.microsoft.com/office/drawing/2014/main" xmlns="" id="{B402100C-EFB8-4711-4AED-7715E929BA38}"/>
              </a:ext>
            </a:extLst>
          </p:cNvPr>
          <p:cNvSpPr txBox="1">
            <a:spLocks/>
          </p:cNvSpPr>
          <p:nvPr/>
        </p:nvSpPr>
        <p:spPr>
          <a:xfrm>
            <a:off x="313710" y="688161"/>
            <a:ext cx="3836259" cy="10241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200" b="1" kern="1200">
                <a:solidFill>
                  <a:srgbClr val="2C74B5"/>
                </a:solidFill>
                <a:latin typeface="+mj-lt"/>
                <a:ea typeface="+mj-ea"/>
                <a:cs typeface="+mj-cs"/>
              </a:defRPr>
            </a:lvl1pPr>
          </a:lstStyle>
          <a:p>
            <a:r>
              <a:rPr lang="en-US" sz="3600" i="1" dirty="0" smtClean="0">
                <a:solidFill>
                  <a:srgbClr val="002060"/>
                </a:solidFill>
                <a:latin typeface="Times New Roman" panose="02020603050405020304" pitchFamily="18" charset="0"/>
                <a:cs typeface="Times New Roman" panose="02020603050405020304" pitchFamily="18" charset="0"/>
              </a:rPr>
              <a:t>INTRODUCTION</a:t>
            </a:r>
            <a:endParaRPr lang="en-US" sz="3600" i="1" dirty="0">
              <a:solidFill>
                <a:srgbClr val="00206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D6DC5BA3-1ED0-9DB2-AC7D-E7EC8E4AC647}"/>
              </a:ext>
            </a:extLst>
          </p:cNvPr>
          <p:cNvSpPr txBox="1">
            <a:spLocks/>
          </p:cNvSpPr>
          <p:nvPr/>
        </p:nvSpPr>
        <p:spPr>
          <a:xfrm>
            <a:off x="6929744" y="847980"/>
            <a:ext cx="3333750" cy="9874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rgbClr val="2C74B5"/>
                </a:solidFill>
                <a:latin typeface="+mj-lt"/>
                <a:ea typeface="+mj-ea"/>
                <a:cs typeface="+mj-cs"/>
              </a:defRPr>
            </a:lvl1pPr>
          </a:lstStyle>
          <a:p>
            <a:r>
              <a:rPr lang="en-US" sz="3600" i="1" dirty="0" smtClean="0">
                <a:solidFill>
                  <a:srgbClr val="002060"/>
                </a:solidFill>
                <a:latin typeface="Times New Roman" panose="02020603050405020304" pitchFamily="18" charset="0"/>
                <a:cs typeface="Times New Roman" panose="02020603050405020304" pitchFamily="18" charset="0"/>
              </a:rPr>
              <a:t>OBJECTIVES</a:t>
            </a:r>
            <a:endParaRPr lang="en-US" sz="3600" i="1" dirty="0">
              <a:solidFill>
                <a:srgbClr val="002060"/>
              </a:solidFill>
              <a:latin typeface="Times New Roman" panose="02020603050405020304" pitchFamily="18" charset="0"/>
              <a:cs typeface="Times New Roman" panose="02020603050405020304" pitchFamily="18" charset="0"/>
            </a:endParaRPr>
          </a:p>
        </p:txBody>
      </p:sp>
      <p:grpSp>
        <p:nvGrpSpPr>
          <p:cNvPr id="10" name="Группа 9"/>
          <p:cNvGrpSpPr/>
          <p:nvPr/>
        </p:nvGrpSpPr>
        <p:grpSpPr>
          <a:xfrm>
            <a:off x="3679346" y="1883694"/>
            <a:ext cx="3396063" cy="3385441"/>
            <a:chOff x="4427985" y="1756003"/>
            <a:chExt cx="3320119" cy="3330089"/>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5" y="1756003"/>
              <a:ext cx="3320119" cy="333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6088044" y="4553122"/>
              <a:ext cx="1614737" cy="400110"/>
            </a:xfrm>
            <a:prstGeom prst="rect">
              <a:avLst/>
            </a:prstGeom>
          </p:spPr>
          <p:txBody>
            <a:bodyPr wrap="none">
              <a:spAutoFit/>
            </a:bodyPr>
            <a:lstStyle/>
            <a:p>
              <a:pPr lvl="0"/>
              <a:r>
                <a:rPr lang="en-US" sz="2000" b="1" i="1" dirty="0" smtClean="0">
                  <a:solidFill>
                    <a:srgbClr val="002060"/>
                  </a:solidFill>
                  <a:latin typeface="Times New Roman" panose="02020603050405020304" pitchFamily="18" charset="0"/>
                  <a:ea typeface="Cambria Math" panose="02040503050406030204" pitchFamily="18" charset="0"/>
                  <a:cs typeface="Times New Roman" panose="02020603050405020304" pitchFamily="18" charset="0"/>
                </a:rPr>
                <a:t>VARJO XR-3</a:t>
              </a:r>
              <a:endParaRPr lang="ru-RU" sz="2000" i="1" dirty="0">
                <a:solidFill>
                  <a:srgbClr val="002060"/>
                </a:solidFill>
                <a:latin typeface="Times New Roman" panose="02020603050405020304" pitchFamily="18" charset="0"/>
                <a:cs typeface="Times New Roman" panose="02020603050405020304" pitchFamily="18" charset="0"/>
              </a:endParaRPr>
            </a:p>
          </p:txBody>
        </p:sp>
      </p:grpSp>
      <p:sp>
        <p:nvSpPr>
          <p:cNvPr id="11" name="Прямоугольник 10"/>
          <p:cNvSpPr/>
          <p:nvPr/>
        </p:nvSpPr>
        <p:spPr>
          <a:xfrm>
            <a:off x="313710" y="1748875"/>
            <a:ext cx="3301604" cy="2462213"/>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70C0"/>
                </a:solidFill>
                <a:latin typeface="Times New Roman" panose="02020603050405020304" pitchFamily="18" charset="0"/>
                <a:cs typeface="Times New Roman" panose="02020603050405020304" pitchFamily="18" charset="0"/>
              </a:rPr>
              <a:t>M</a:t>
            </a:r>
            <a:r>
              <a:rPr lang="en-US" sz="1400" dirty="0" smtClean="0">
                <a:solidFill>
                  <a:srgbClr val="0070C0"/>
                </a:solidFill>
                <a:latin typeface="Times New Roman" panose="02020603050405020304" pitchFamily="18" charset="0"/>
                <a:cs typeface="Times New Roman" panose="02020603050405020304" pitchFamily="18" charset="0"/>
              </a:rPr>
              <a:t>elting </a:t>
            </a:r>
            <a:r>
              <a:rPr lang="en-US" sz="1400" dirty="0">
                <a:solidFill>
                  <a:srgbClr val="0070C0"/>
                </a:solidFill>
                <a:latin typeface="Times New Roman" panose="02020603050405020304" pitchFamily="18" charset="0"/>
                <a:cs typeface="Times New Roman" panose="02020603050405020304" pitchFamily="18" charset="0"/>
              </a:rPr>
              <a:t>of </a:t>
            </a:r>
            <a:r>
              <a:rPr lang="en-US" sz="1400" dirty="0" smtClean="0">
                <a:solidFill>
                  <a:srgbClr val="0070C0"/>
                </a:solidFill>
                <a:latin typeface="Times New Roman" panose="02020603050405020304" pitchFamily="18" charset="0"/>
                <a:cs typeface="Times New Roman" panose="02020603050405020304" pitchFamily="18" charset="0"/>
              </a:rPr>
              <a:t>Glaciers</a:t>
            </a:r>
          </a:p>
          <a:p>
            <a:pPr marL="285750" indent="-285750">
              <a:buFont typeface="Arial" panose="020B0604020202020204" pitchFamily="34" charset="0"/>
              <a:buChar char="•"/>
            </a:pPr>
            <a:endParaRPr lang="en-US" sz="1400"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solidFill>
                  <a:srgbClr val="0070C0"/>
                </a:solidFill>
                <a:latin typeface="Times New Roman" panose="02020603050405020304" pitchFamily="18" charset="0"/>
                <a:cs typeface="Times New Roman" panose="02020603050405020304" pitchFamily="18" charset="0"/>
              </a:rPr>
              <a:t>Melting </a:t>
            </a:r>
            <a:r>
              <a:rPr lang="en-US" sz="1400" dirty="0">
                <a:solidFill>
                  <a:srgbClr val="0070C0"/>
                </a:solidFill>
                <a:latin typeface="Times New Roman" panose="02020603050405020304" pitchFamily="18" charset="0"/>
                <a:cs typeface="Times New Roman" panose="02020603050405020304" pitchFamily="18" charset="0"/>
              </a:rPr>
              <a:t>of </a:t>
            </a:r>
            <a:r>
              <a:rPr lang="en-US" sz="1400" dirty="0" smtClean="0">
                <a:solidFill>
                  <a:srgbClr val="0070C0"/>
                </a:solidFill>
                <a:latin typeface="Times New Roman" panose="02020603050405020304" pitchFamily="18" charset="0"/>
                <a:cs typeface="Times New Roman" panose="02020603050405020304" pitchFamily="18" charset="0"/>
              </a:rPr>
              <a:t>Ice </a:t>
            </a:r>
            <a:r>
              <a:rPr lang="en-GB" sz="1400" dirty="0" smtClean="0">
                <a:solidFill>
                  <a:srgbClr val="0070C0"/>
                </a:solidFill>
                <a:latin typeface="Times New Roman" panose="02020603050405020304" pitchFamily="18" charset="0"/>
                <a:cs typeface="Times New Roman" panose="02020603050405020304" pitchFamily="18" charset="0"/>
              </a:rPr>
              <a:t>Sheets</a:t>
            </a:r>
          </a:p>
          <a:p>
            <a:pPr marL="285750" indent="-285750">
              <a:buFont typeface="Arial" panose="020B0604020202020204" pitchFamily="34" charset="0"/>
              <a:buChar char="•"/>
            </a:pPr>
            <a:endParaRPr lang="en-GB" sz="1400"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i="1" dirty="0">
                <a:solidFill>
                  <a:srgbClr val="0070C0"/>
                </a:solidFill>
                <a:latin typeface="Times New Roman" panose="02020603050405020304" pitchFamily="18" charset="0"/>
                <a:cs typeface="Times New Roman" panose="02020603050405020304" pitchFamily="18" charset="0"/>
              </a:rPr>
              <a:t>S</a:t>
            </a:r>
            <a:r>
              <a:rPr lang="en-GB" sz="1400" i="1" dirty="0" smtClean="0">
                <a:solidFill>
                  <a:srgbClr val="0070C0"/>
                </a:solidFill>
                <a:latin typeface="Times New Roman" panose="02020603050405020304" pitchFamily="18" charset="0"/>
                <a:cs typeface="Times New Roman" panose="02020603050405020304" pitchFamily="18" charset="0"/>
              </a:rPr>
              <a:t>ea </a:t>
            </a:r>
            <a:r>
              <a:rPr lang="en-GB" sz="1400" i="1" dirty="0">
                <a:solidFill>
                  <a:srgbClr val="0070C0"/>
                </a:solidFill>
                <a:latin typeface="Times New Roman" panose="02020603050405020304" pitchFamily="18" charset="0"/>
                <a:cs typeface="Times New Roman" panose="02020603050405020304" pitchFamily="18" charset="0"/>
              </a:rPr>
              <a:t>L</a:t>
            </a:r>
            <a:r>
              <a:rPr lang="en-GB" sz="1400" i="1" dirty="0" smtClean="0">
                <a:solidFill>
                  <a:srgbClr val="0070C0"/>
                </a:solidFill>
                <a:latin typeface="Times New Roman" panose="02020603050405020304" pitchFamily="18" charset="0"/>
                <a:cs typeface="Times New Roman" panose="02020603050405020304" pitchFamily="18" charset="0"/>
              </a:rPr>
              <a:t>evel Rise</a:t>
            </a:r>
          </a:p>
          <a:p>
            <a:pPr marL="285750" indent="-285750">
              <a:buFont typeface="Arial" panose="020B0604020202020204" pitchFamily="34" charset="0"/>
              <a:buChar char="•"/>
            </a:pPr>
            <a:endParaRPr lang="en-GB" sz="1400"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i="1" dirty="0">
                <a:solidFill>
                  <a:srgbClr val="0070C0"/>
                </a:solidFill>
                <a:latin typeface="Times New Roman" panose="02020603050405020304" pitchFamily="18" charset="0"/>
                <a:cs typeface="Times New Roman" panose="02020603050405020304" pitchFamily="18" charset="0"/>
              </a:rPr>
              <a:t>Traditional </a:t>
            </a:r>
            <a:r>
              <a:rPr lang="en-GB" sz="1400" i="1" dirty="0" smtClean="0">
                <a:solidFill>
                  <a:srgbClr val="0070C0"/>
                </a:solidFill>
                <a:latin typeface="Times New Roman" panose="02020603050405020304" pitchFamily="18" charset="0"/>
                <a:cs typeface="Times New Roman" panose="02020603050405020304" pitchFamily="18" charset="0"/>
              </a:rPr>
              <a:t>Media </a:t>
            </a:r>
            <a:r>
              <a:rPr lang="en-GB" sz="1400" i="1" dirty="0">
                <a:solidFill>
                  <a:srgbClr val="0070C0"/>
                </a:solidFill>
                <a:latin typeface="Times New Roman" panose="02020603050405020304" pitchFamily="18" charset="0"/>
                <a:cs typeface="Times New Roman" panose="02020603050405020304" pitchFamily="18" charset="0"/>
              </a:rPr>
              <a:t>vs V</a:t>
            </a:r>
            <a:r>
              <a:rPr lang="en-GB" sz="1400" i="1" dirty="0" smtClean="0">
                <a:solidFill>
                  <a:srgbClr val="0070C0"/>
                </a:solidFill>
                <a:latin typeface="Times New Roman" panose="02020603050405020304" pitchFamily="18" charset="0"/>
                <a:cs typeface="Times New Roman" panose="02020603050405020304" pitchFamily="18" charset="0"/>
              </a:rPr>
              <a:t>irtual Reality</a:t>
            </a:r>
          </a:p>
          <a:p>
            <a:pPr marL="285750" indent="-285750">
              <a:buFont typeface="Arial" panose="020B0604020202020204" pitchFamily="34" charset="0"/>
              <a:buChar char="•"/>
            </a:pPr>
            <a:endParaRPr lang="en-GB" sz="1400"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solidFill>
                  <a:srgbClr val="0070C0"/>
                </a:solidFill>
                <a:latin typeface="Times New Roman" panose="02020603050405020304" pitchFamily="18" charset="0"/>
                <a:cs typeface="Times New Roman" panose="02020603050405020304" pitchFamily="18" charset="0"/>
              </a:rPr>
              <a:t>I</a:t>
            </a:r>
            <a:r>
              <a:rPr lang="en-GB" sz="1400" dirty="0" smtClean="0">
                <a:solidFill>
                  <a:srgbClr val="0070C0"/>
                </a:solidFill>
                <a:latin typeface="Times New Roman" panose="02020603050405020304" pitchFamily="18" charset="0"/>
                <a:cs typeface="Times New Roman" panose="02020603050405020304" pitchFamily="18" charset="0"/>
              </a:rPr>
              <a:t>mmersive Experience</a:t>
            </a:r>
          </a:p>
          <a:p>
            <a:pPr marL="285750" indent="-285750">
              <a:buFont typeface="Arial" panose="020B0604020202020204" pitchFamily="34" charset="0"/>
              <a:buChar char="•"/>
            </a:pPr>
            <a:endParaRPr lang="en-GB" sz="1400"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solidFill>
                  <a:srgbClr val="0070C0"/>
                </a:solidFill>
                <a:latin typeface="Times New Roman" panose="02020603050405020304" pitchFamily="18" charset="0"/>
                <a:cs typeface="Times New Roman" panose="02020603050405020304" pitchFamily="18" charset="0"/>
              </a:rPr>
              <a:t>B</a:t>
            </a:r>
            <a:r>
              <a:rPr lang="en-GB" sz="1400" dirty="0" smtClean="0">
                <a:solidFill>
                  <a:srgbClr val="0070C0"/>
                </a:solidFill>
                <a:latin typeface="Times New Roman" panose="02020603050405020304" pitchFamily="18" charset="0"/>
                <a:cs typeface="Times New Roman" panose="02020603050405020304" pitchFamily="18" charset="0"/>
              </a:rPr>
              <a:t>etter </a:t>
            </a:r>
            <a:r>
              <a:rPr lang="en-GB" sz="1400" dirty="0">
                <a:solidFill>
                  <a:srgbClr val="0070C0"/>
                </a:solidFill>
                <a:latin typeface="Times New Roman" panose="02020603050405020304" pitchFamily="18" charset="0"/>
                <a:cs typeface="Times New Roman" panose="02020603050405020304" pitchFamily="18" charset="0"/>
              </a:rPr>
              <a:t>U</a:t>
            </a:r>
            <a:r>
              <a:rPr lang="en-GB" sz="1400" dirty="0" smtClean="0">
                <a:solidFill>
                  <a:srgbClr val="0070C0"/>
                </a:solidFill>
                <a:latin typeface="Times New Roman" panose="02020603050405020304" pitchFamily="18" charset="0"/>
                <a:cs typeface="Times New Roman" panose="02020603050405020304" pitchFamily="18" charset="0"/>
              </a:rPr>
              <a:t>nderstanding</a:t>
            </a:r>
            <a:endParaRPr lang="ru-RU" sz="1400" dirty="0">
              <a:solidFill>
                <a:srgbClr val="0070C0"/>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7411963" y="1748875"/>
            <a:ext cx="4457845" cy="1169551"/>
          </a:xfrm>
          <a:prstGeom prst="rect">
            <a:avLst/>
          </a:prstGeom>
        </p:spPr>
        <p:txBody>
          <a:bodyPr wrap="square">
            <a:spAutoFit/>
          </a:bodyPr>
          <a:lstStyle/>
          <a:p>
            <a:pPr marL="285750" lvl="0" indent="-285750">
              <a:buFont typeface="Arial" panose="020B0604020202020204" pitchFamily="34" charset="0"/>
              <a:buChar char="•"/>
            </a:pPr>
            <a:r>
              <a:rPr lang="en-US" sz="1400" dirty="0" smtClean="0">
                <a:solidFill>
                  <a:srgbClr val="0070C0"/>
                </a:solidFill>
                <a:latin typeface="Times New Roman" panose="02020603050405020304" pitchFamily="18" charset="0"/>
                <a:cs typeface="Times New Roman" panose="02020603050405020304" pitchFamily="18" charset="0"/>
              </a:rPr>
              <a:t>Development of </a:t>
            </a:r>
            <a:r>
              <a:rPr lang="en-US" sz="1400" dirty="0">
                <a:solidFill>
                  <a:srgbClr val="0070C0"/>
                </a:solidFill>
                <a:latin typeface="Times New Roman" panose="02020603050405020304" pitchFamily="18" charset="0"/>
                <a:cs typeface="Times New Roman" panose="02020603050405020304" pitchFamily="18" charset="0"/>
              </a:rPr>
              <a:t>a </a:t>
            </a:r>
            <a:r>
              <a:rPr lang="en-US" sz="1400" dirty="0" smtClean="0">
                <a:solidFill>
                  <a:srgbClr val="0070C0"/>
                </a:solidFill>
                <a:latin typeface="Times New Roman" panose="02020603050405020304" pitchFamily="18" charset="0"/>
                <a:cs typeface="Times New Roman" panose="02020603050405020304" pitchFamily="18" charset="0"/>
              </a:rPr>
              <a:t>Virtual Learning Environment </a:t>
            </a:r>
            <a:r>
              <a:rPr lang="en-US" sz="1400" dirty="0">
                <a:solidFill>
                  <a:srgbClr val="0070C0"/>
                </a:solidFill>
                <a:latin typeface="Times New Roman" panose="02020603050405020304" pitchFamily="18" charset="0"/>
                <a:cs typeface="Times New Roman" panose="02020603050405020304" pitchFamily="18" charset="0"/>
              </a:rPr>
              <a:t>with </a:t>
            </a:r>
            <a:r>
              <a:rPr lang="en-US" sz="1400" dirty="0" smtClean="0">
                <a:solidFill>
                  <a:srgbClr val="0070C0"/>
                </a:solidFill>
                <a:latin typeface="Times New Roman" panose="02020603050405020304" pitchFamily="18" charset="0"/>
                <a:cs typeface="Times New Roman" panose="02020603050405020304" pitchFamily="18" charset="0"/>
              </a:rPr>
              <a:t>Geographic </a:t>
            </a:r>
            <a:r>
              <a:rPr lang="en-US" sz="1400" dirty="0">
                <a:solidFill>
                  <a:srgbClr val="0070C0"/>
                </a:solidFill>
                <a:latin typeface="Times New Roman" panose="02020603050405020304" pitchFamily="18" charset="0"/>
                <a:cs typeface="Times New Roman" panose="02020603050405020304" pitchFamily="18" charset="0"/>
              </a:rPr>
              <a:t>C</a:t>
            </a:r>
            <a:r>
              <a:rPr lang="en-US" sz="1400" dirty="0" smtClean="0">
                <a:solidFill>
                  <a:srgbClr val="0070C0"/>
                </a:solidFill>
                <a:latin typeface="Times New Roman" panose="02020603050405020304" pitchFamily="18" charset="0"/>
                <a:cs typeface="Times New Roman" panose="02020603050405020304" pitchFamily="18" charset="0"/>
              </a:rPr>
              <a:t>ontent</a:t>
            </a:r>
          </a:p>
          <a:p>
            <a:pPr marL="285750" lvl="0" indent="-285750">
              <a:buFont typeface="Arial" panose="020B0604020202020204" pitchFamily="34" charset="0"/>
              <a:buChar char="•"/>
            </a:pPr>
            <a:endParaRPr lang="en-US" sz="1400"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solidFill>
                  <a:srgbClr val="0070C0"/>
                </a:solidFill>
                <a:latin typeface="Times New Roman" panose="02020603050405020304" pitchFamily="18" charset="0"/>
                <a:cs typeface="Times New Roman" panose="02020603050405020304" pitchFamily="18" charset="0"/>
              </a:rPr>
              <a:t>P</a:t>
            </a:r>
            <a:r>
              <a:rPr lang="en-US" sz="1400" dirty="0" smtClean="0">
                <a:solidFill>
                  <a:srgbClr val="0070C0"/>
                </a:solidFill>
                <a:latin typeface="Times New Roman" panose="02020603050405020304" pitchFamily="18" charset="0"/>
                <a:cs typeface="Times New Roman" panose="02020603050405020304" pitchFamily="18" charset="0"/>
              </a:rPr>
              <a:t>erform its </a:t>
            </a:r>
            <a:r>
              <a:rPr lang="en-US" sz="1400" dirty="0">
                <a:solidFill>
                  <a:srgbClr val="0070C0"/>
                </a:solidFill>
                <a:latin typeface="Times New Roman" panose="02020603050405020304" pitchFamily="18" charset="0"/>
                <a:cs typeface="Times New Roman" panose="02020603050405020304" pitchFamily="18" charset="0"/>
              </a:rPr>
              <a:t>U</a:t>
            </a:r>
            <a:r>
              <a:rPr lang="en-US" sz="1400" dirty="0" smtClean="0">
                <a:solidFill>
                  <a:srgbClr val="0070C0"/>
                </a:solidFill>
                <a:latin typeface="Times New Roman" panose="02020603050405020304" pitchFamily="18" charset="0"/>
                <a:cs typeface="Times New Roman" panose="02020603050405020304" pitchFamily="18" charset="0"/>
              </a:rPr>
              <a:t>ser </a:t>
            </a:r>
            <a:r>
              <a:rPr lang="en-US" sz="1400" dirty="0">
                <a:solidFill>
                  <a:srgbClr val="0070C0"/>
                </a:solidFill>
                <a:latin typeface="Times New Roman" panose="02020603050405020304" pitchFamily="18" charset="0"/>
                <a:cs typeface="Times New Roman" panose="02020603050405020304" pitchFamily="18" charset="0"/>
              </a:rPr>
              <a:t>A</a:t>
            </a:r>
            <a:r>
              <a:rPr lang="en-US" sz="1400" dirty="0" smtClean="0">
                <a:solidFill>
                  <a:srgbClr val="0070C0"/>
                </a:solidFill>
                <a:latin typeface="Times New Roman" panose="02020603050405020304" pitchFamily="18" charset="0"/>
                <a:cs typeface="Times New Roman" panose="02020603050405020304" pitchFamily="18" charset="0"/>
              </a:rPr>
              <a:t>ssessment using Eye-tracking</a:t>
            </a:r>
            <a:endParaRPr lang="ru-RU" sz="1400" dirty="0">
              <a:solidFill>
                <a:srgbClr val="0070C0"/>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endParaRPr lang="ru-RU" sz="1400" dirty="0">
              <a:solidFill>
                <a:srgbClr val="0070C0"/>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7431806" y="3125612"/>
            <a:ext cx="4711669" cy="1631216"/>
          </a:xfrm>
          <a:prstGeom prst="rect">
            <a:avLst/>
          </a:prstGeom>
        </p:spPr>
        <p:txBody>
          <a:bodyPr wrap="square">
            <a:spAutoFit/>
          </a:bodyPr>
          <a:lstStyle/>
          <a:p>
            <a:pPr algn="just"/>
            <a:r>
              <a:rPr lang="en-US" sz="1600" b="1" i="1" dirty="0" smtClean="0">
                <a:solidFill>
                  <a:srgbClr val="002060"/>
                </a:solidFill>
                <a:latin typeface="Times New Roman" panose="02020603050405020304" pitchFamily="18" charset="0"/>
                <a:cs typeface="Times New Roman" panose="02020603050405020304" pitchFamily="18" charset="0"/>
              </a:rPr>
              <a:t>OUTPUTS</a:t>
            </a:r>
            <a:endParaRPr lang="en-US" sz="1600" b="1" i="1" dirty="0">
              <a:solidFill>
                <a:srgbClr val="002060"/>
              </a:solidFill>
              <a:latin typeface="Times New Roman" panose="02020603050405020304" pitchFamily="18" charset="0"/>
              <a:cs typeface="Times New Roman" panose="02020603050405020304" pitchFamily="18" charset="0"/>
            </a:endParaRPr>
          </a:p>
          <a:p>
            <a:pPr algn="just"/>
            <a:endParaRPr lang="en-US" sz="1200" dirty="0">
              <a:solidFill>
                <a:srgbClr val="0070C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200" b="1" i="1" dirty="0" smtClean="0">
                <a:solidFill>
                  <a:srgbClr val="0070C0"/>
                </a:solidFill>
                <a:latin typeface="Times New Roman" panose="02020603050405020304" pitchFamily="18" charset="0"/>
                <a:cs typeface="Times New Roman" panose="02020603050405020304" pitchFamily="18" charset="0"/>
              </a:rPr>
              <a:t>the </a:t>
            </a:r>
            <a:r>
              <a:rPr lang="en-US" sz="1200" b="1" i="1" dirty="0">
                <a:solidFill>
                  <a:srgbClr val="0070C0"/>
                </a:solidFill>
                <a:latin typeface="Times New Roman" panose="02020603050405020304" pitchFamily="18" charset="0"/>
                <a:cs typeface="Times New Roman" panose="02020603050405020304" pitchFamily="18" charset="0"/>
              </a:rPr>
              <a:t>final version </a:t>
            </a:r>
            <a:r>
              <a:rPr lang="en-US" sz="1200" dirty="0">
                <a:solidFill>
                  <a:srgbClr val="0070C0"/>
                </a:solidFill>
                <a:latin typeface="Times New Roman" panose="02020603050405020304" pitchFamily="18" charset="0"/>
                <a:cs typeface="Times New Roman" panose="02020603050405020304" pitchFamily="18" charset="0"/>
              </a:rPr>
              <a:t>of the virtual learning </a:t>
            </a:r>
            <a:r>
              <a:rPr lang="en-US" sz="1200" dirty="0" smtClean="0">
                <a:solidFill>
                  <a:srgbClr val="0070C0"/>
                </a:solidFill>
                <a:latin typeface="Times New Roman" panose="02020603050405020304" pitchFamily="18" charset="0"/>
                <a:cs typeface="Times New Roman" panose="02020603050405020304" pitchFamily="18" charset="0"/>
              </a:rPr>
              <a:t>environment</a:t>
            </a:r>
          </a:p>
          <a:p>
            <a:pPr marL="285750" indent="-285750" algn="just">
              <a:buFont typeface="Arial" panose="020B0604020202020204" pitchFamily="34" charset="0"/>
              <a:buChar char="•"/>
            </a:pPr>
            <a:endParaRPr lang="en-US" sz="800" dirty="0" smtClean="0">
              <a:solidFill>
                <a:srgbClr val="0070C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200" b="1" i="1" dirty="0" smtClean="0">
                <a:solidFill>
                  <a:srgbClr val="0070C0"/>
                </a:solidFill>
                <a:latin typeface="Times New Roman" panose="02020603050405020304" pitchFamily="18" charset="0"/>
                <a:cs typeface="Times New Roman" panose="02020603050405020304" pitchFamily="18" charset="0"/>
              </a:rPr>
              <a:t>general </a:t>
            </a:r>
            <a:r>
              <a:rPr lang="en-US" sz="1200" b="1" i="1" dirty="0">
                <a:solidFill>
                  <a:srgbClr val="0070C0"/>
                </a:solidFill>
                <a:latin typeface="Times New Roman" panose="02020603050405020304" pitchFamily="18" charset="0"/>
                <a:cs typeface="Times New Roman" panose="02020603050405020304" pitchFamily="18" charset="0"/>
              </a:rPr>
              <a:t>insights </a:t>
            </a:r>
            <a:r>
              <a:rPr lang="en-US" sz="1200" dirty="0">
                <a:solidFill>
                  <a:srgbClr val="0070C0"/>
                </a:solidFill>
                <a:latin typeface="Times New Roman" panose="02020603050405020304" pitchFamily="18" charset="0"/>
                <a:cs typeface="Times New Roman" panose="02020603050405020304" pitchFamily="18" charset="0"/>
              </a:rPr>
              <a:t>about </a:t>
            </a:r>
            <a:r>
              <a:rPr lang="en-US" sz="1200" dirty="0" smtClean="0">
                <a:solidFill>
                  <a:srgbClr val="0070C0"/>
                </a:solidFill>
                <a:latin typeface="Times New Roman" panose="02020603050405020304" pitchFamily="18" charset="0"/>
                <a:cs typeface="Times New Roman" panose="02020603050405020304" pitchFamily="18" charset="0"/>
              </a:rPr>
              <a:t>this environment</a:t>
            </a:r>
          </a:p>
          <a:p>
            <a:pPr marL="285750" indent="-285750" algn="just">
              <a:buFont typeface="Arial" panose="020B0604020202020204" pitchFamily="34" charset="0"/>
              <a:buChar char="•"/>
            </a:pPr>
            <a:endParaRPr lang="en-US" sz="800" dirty="0" smtClean="0">
              <a:solidFill>
                <a:srgbClr val="0070C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200" b="1" i="1" dirty="0" smtClean="0">
                <a:solidFill>
                  <a:srgbClr val="0070C0"/>
                </a:solidFill>
                <a:latin typeface="Times New Roman" panose="02020603050405020304" pitchFamily="18" charset="0"/>
                <a:cs typeface="Times New Roman" panose="02020603050405020304" pitchFamily="18" charset="0"/>
              </a:rPr>
              <a:t>the </a:t>
            </a:r>
            <a:r>
              <a:rPr lang="en-US" sz="1200" b="1" i="1" dirty="0">
                <a:solidFill>
                  <a:srgbClr val="0070C0"/>
                </a:solidFill>
                <a:latin typeface="Times New Roman" panose="02020603050405020304" pitchFamily="18" charset="0"/>
                <a:cs typeface="Times New Roman" panose="02020603050405020304" pitchFamily="18" charset="0"/>
              </a:rPr>
              <a:t>description </a:t>
            </a:r>
            <a:r>
              <a:rPr lang="en-US" sz="1200" dirty="0">
                <a:solidFill>
                  <a:srgbClr val="0070C0"/>
                </a:solidFill>
                <a:latin typeface="Times New Roman" panose="02020603050405020304" pitchFamily="18" charset="0"/>
                <a:cs typeface="Times New Roman" panose="02020603050405020304" pitchFamily="18" charset="0"/>
              </a:rPr>
              <a:t>of how to create virtual learning </a:t>
            </a:r>
            <a:r>
              <a:rPr lang="en-US" sz="1200" dirty="0" smtClean="0">
                <a:solidFill>
                  <a:srgbClr val="0070C0"/>
                </a:solidFill>
                <a:latin typeface="Times New Roman" panose="02020603050405020304" pitchFamily="18" charset="0"/>
                <a:cs typeface="Times New Roman" panose="02020603050405020304" pitchFamily="18" charset="0"/>
              </a:rPr>
              <a:t>environment</a:t>
            </a:r>
          </a:p>
          <a:p>
            <a:pPr marL="285750" indent="-285750" algn="just">
              <a:buFont typeface="Arial" panose="020B0604020202020204" pitchFamily="34" charset="0"/>
              <a:buChar char="•"/>
            </a:pPr>
            <a:endParaRPr lang="en-US" sz="800" dirty="0" smtClean="0">
              <a:solidFill>
                <a:srgbClr val="0070C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200" b="1" i="1" dirty="0" smtClean="0">
                <a:solidFill>
                  <a:srgbClr val="0070C0"/>
                </a:solidFill>
                <a:latin typeface="Times New Roman" panose="02020603050405020304" pitchFamily="18" charset="0"/>
                <a:cs typeface="Times New Roman" panose="02020603050405020304" pitchFamily="18" charset="0"/>
              </a:rPr>
              <a:t>the method of analyzing </a:t>
            </a:r>
            <a:r>
              <a:rPr lang="en-US" sz="1200" dirty="0">
                <a:solidFill>
                  <a:srgbClr val="0070C0"/>
                </a:solidFill>
                <a:latin typeface="Times New Roman" panose="02020603050405020304" pitchFamily="18" charset="0"/>
                <a:cs typeface="Times New Roman" panose="02020603050405020304" pitchFamily="18" charset="0"/>
              </a:rPr>
              <a:t>eye-tracking data from virtual </a:t>
            </a:r>
            <a:r>
              <a:rPr lang="en-US" sz="1200" dirty="0" smtClean="0">
                <a:solidFill>
                  <a:srgbClr val="0070C0"/>
                </a:solidFill>
                <a:latin typeface="Times New Roman" panose="02020603050405020304" pitchFamily="18" charset="0"/>
                <a:cs typeface="Times New Roman" panose="02020603050405020304" pitchFamily="18" charset="0"/>
              </a:rPr>
              <a:t>reality </a:t>
            </a:r>
            <a:endParaRPr lang="en-US" sz="1200" dirty="0">
              <a:solidFill>
                <a:srgbClr val="0070C0"/>
              </a:solidFill>
              <a:latin typeface="Times New Roman" panose="02020603050405020304" pitchFamily="18" charset="0"/>
              <a:cs typeface="Times New Roman" panose="02020603050405020304" pitchFamily="18" charset="0"/>
            </a:endParaRPr>
          </a:p>
        </p:txBody>
      </p:sp>
      <p:pic>
        <p:nvPicPr>
          <p:cNvPr id="15" name="Picture 2" descr="C:\Users\Админ\Downloads\Copy of CREATING A VIRTUAL GEOGRAPHIC LEARNING ENVIRONMENT ANd ITS USER ASSESSMENT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78" t="5060" r="52907" b="64185"/>
          <a:stretch/>
        </p:blipFill>
        <p:spPr bwMode="auto">
          <a:xfrm>
            <a:off x="10447176" y="4930686"/>
            <a:ext cx="1422632" cy="151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7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Изображение"/>
          <p:cNvPicPr>
            <a:picLocks noChangeAspect="1" noChangeArrowheads="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924047" y="801542"/>
            <a:ext cx="5692220" cy="54804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Нижний колонтитул 3"/>
          <p:cNvSpPr>
            <a:spLocks noGrp="1"/>
          </p:cNvSpPr>
          <p:nvPr>
            <p:ph type="ftr" sz="quarter" idx="11"/>
          </p:nvPr>
        </p:nvSpPr>
        <p:spPr/>
        <p:txBody>
          <a:bodyPr/>
          <a:lstStyle/>
          <a:p>
            <a:r>
              <a:rPr lang="sk-SK" dirty="0"/>
              <a:t>EM Copernicus Digital Earth</a:t>
            </a:r>
          </a:p>
        </p:txBody>
      </p:sp>
      <p:sp>
        <p:nvSpPr>
          <p:cNvPr id="5" name="Прямоугольник 4"/>
          <p:cNvSpPr/>
          <p:nvPr/>
        </p:nvSpPr>
        <p:spPr>
          <a:xfrm>
            <a:off x="535374" y="1727544"/>
            <a:ext cx="8998085" cy="861770"/>
          </a:xfrm>
          <a:prstGeom prst="rect">
            <a:avLst/>
          </a:prstGeom>
        </p:spPr>
        <p:txBody>
          <a:bodyPr wrap="square" lIns="121917" tIns="60958" rIns="121917" bIns="60958">
            <a:spAutoFit/>
          </a:bodyPr>
          <a:lstStyle/>
          <a:p>
            <a:r>
              <a:rPr lang="en-US" sz="4800" b="1" i="1" dirty="0" smtClean="0">
                <a:solidFill>
                  <a:srgbClr val="002060"/>
                </a:solidFill>
                <a:latin typeface="Times New Roman" panose="02020603050405020304" pitchFamily="18" charset="0"/>
                <a:ea typeface="Cambria Math" panose="02040503050406030204" pitchFamily="18" charset="0"/>
                <a:cs typeface="Times New Roman" panose="02020603050405020304" pitchFamily="18" charset="0"/>
              </a:rPr>
              <a:t>COPERNICUS MUSEUM </a:t>
            </a:r>
            <a:endParaRPr lang="ru-RU" sz="4800" b="1"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6" name="Прямоугольник 5"/>
          <p:cNvSpPr/>
          <p:nvPr/>
        </p:nvSpPr>
        <p:spPr>
          <a:xfrm>
            <a:off x="218988" y="1033981"/>
            <a:ext cx="3207929" cy="584775"/>
          </a:xfrm>
          <a:prstGeom prst="rect">
            <a:avLst/>
          </a:prstGeom>
        </p:spPr>
        <p:txBody>
          <a:bodyPr wrap="none">
            <a:spAutoFit/>
          </a:bodyPr>
          <a:lstStyle/>
          <a:p>
            <a:pPr algn="ctr"/>
            <a:r>
              <a:rPr lang="en-US" sz="3200" b="1" i="1" dirty="0">
                <a:solidFill>
                  <a:srgbClr val="0070C0"/>
                </a:solidFill>
                <a:latin typeface="Times New Roman" panose="02020603050405020304" pitchFamily="18" charset="0"/>
                <a:cs typeface="Times New Roman" panose="02020603050405020304" pitchFamily="18" charset="0"/>
              </a:rPr>
              <a:t>Literature Review</a:t>
            </a:r>
          </a:p>
        </p:txBody>
      </p:sp>
      <p:sp>
        <p:nvSpPr>
          <p:cNvPr id="8" name="Заголовок 1"/>
          <p:cNvSpPr>
            <a:spLocks noGrp="1"/>
          </p:cNvSpPr>
          <p:nvPr>
            <p:ph type="title"/>
          </p:nvPr>
        </p:nvSpPr>
        <p:spPr>
          <a:xfrm>
            <a:off x="625686" y="2502033"/>
            <a:ext cx="7119991" cy="2982256"/>
          </a:xfrm>
        </p:spPr>
        <p:txBody>
          <a:bodyPr>
            <a:noAutofit/>
          </a:bodyPr>
          <a:lstStyle/>
          <a:p>
            <a:pPr>
              <a:lnSpc>
                <a:spcPct val="150000"/>
              </a:lnSpc>
            </a:pPr>
            <a:r>
              <a:rPr lang="en-US" sz="1600" i="1" dirty="0">
                <a:solidFill>
                  <a:srgbClr val="0070C0"/>
                </a:solidFill>
                <a:latin typeface="Times New Roman" panose="02020603050405020304" pitchFamily="18" charset="0"/>
                <a:cs typeface="Times New Roman" panose="02020603050405020304" pitchFamily="18" charset="0"/>
              </a:rPr>
              <a:t>5 geographic learning </a:t>
            </a:r>
            <a:r>
              <a:rPr lang="en-US" sz="1600" i="1" dirty="0" smtClean="0">
                <a:solidFill>
                  <a:srgbClr val="0070C0"/>
                </a:solidFill>
                <a:latin typeface="Times New Roman" panose="02020603050405020304" pitchFamily="18" charset="0"/>
                <a:cs typeface="Times New Roman" panose="02020603050405020304" pitchFamily="18" charset="0"/>
              </a:rPr>
              <a:t>contents were </a:t>
            </a:r>
            <a:r>
              <a:rPr lang="en-US" sz="1600" i="1" dirty="0">
                <a:solidFill>
                  <a:srgbClr val="0070C0"/>
                </a:solidFill>
                <a:latin typeface="Times New Roman" panose="02020603050405020304" pitchFamily="18" charset="0"/>
                <a:cs typeface="Times New Roman" panose="02020603050405020304" pitchFamily="18" charset="0"/>
              </a:rPr>
              <a:t>chosen: </a:t>
            </a:r>
            <a:r>
              <a:rPr lang="en-US" sz="1600" b="0" dirty="0">
                <a:solidFill>
                  <a:srgbClr val="0070C0"/>
                </a:solidFill>
                <a:latin typeface="Times New Roman" panose="02020603050405020304" pitchFamily="18" charset="0"/>
                <a:cs typeface="Times New Roman" panose="02020603050405020304" pitchFamily="18" charset="0"/>
              </a:rPr>
              <a:t/>
            </a:r>
            <a:br>
              <a:rPr lang="en-US" sz="1600" b="0" dirty="0">
                <a:solidFill>
                  <a:srgbClr val="0070C0"/>
                </a:solidFill>
                <a:latin typeface="Times New Roman" panose="02020603050405020304" pitchFamily="18" charset="0"/>
                <a:cs typeface="Times New Roman" panose="02020603050405020304" pitchFamily="18" charset="0"/>
              </a:rPr>
            </a:br>
            <a:r>
              <a:rPr lang="en-US" sz="1600" b="0" dirty="0">
                <a:solidFill>
                  <a:srgbClr val="0070C0"/>
                </a:solidFill>
                <a:latin typeface="Times New Roman" panose="02020603050405020304" pitchFamily="18" charset="0"/>
                <a:cs typeface="Times New Roman" panose="02020603050405020304" pitchFamily="18" charset="0"/>
              </a:rPr>
              <a:t>    - </a:t>
            </a:r>
            <a:r>
              <a:rPr lang="en-US" sz="1600" b="0" dirty="0" smtClean="0">
                <a:solidFill>
                  <a:srgbClr val="0070C0"/>
                </a:solidFill>
                <a:latin typeface="Times New Roman" panose="02020603050405020304" pitchFamily="18" charset="0"/>
                <a:cs typeface="Times New Roman" panose="02020603050405020304" pitchFamily="18" charset="0"/>
              </a:rPr>
              <a:t>ESTEC</a:t>
            </a:r>
            <a:r>
              <a:rPr lang="en-US" sz="1600" b="0" dirty="0">
                <a:solidFill>
                  <a:srgbClr val="0070C0"/>
                </a:solidFill>
                <a:latin typeface="Times New Roman" panose="02020603050405020304" pitchFamily="18" charset="0"/>
                <a:cs typeface="Times New Roman" panose="02020603050405020304" pitchFamily="18" charset="0"/>
              </a:rPr>
              <a:t/>
            </a:r>
            <a:br>
              <a:rPr lang="en-US" sz="1600" b="0" dirty="0">
                <a:solidFill>
                  <a:srgbClr val="0070C0"/>
                </a:solidFill>
                <a:latin typeface="Times New Roman" panose="02020603050405020304" pitchFamily="18" charset="0"/>
                <a:cs typeface="Times New Roman" panose="02020603050405020304" pitchFamily="18" charset="0"/>
              </a:rPr>
            </a:br>
            <a:r>
              <a:rPr lang="en-US" sz="1600" b="0" dirty="0">
                <a:solidFill>
                  <a:srgbClr val="0070C0"/>
                </a:solidFill>
                <a:latin typeface="Times New Roman" panose="02020603050405020304" pitchFamily="18" charset="0"/>
                <a:cs typeface="Times New Roman" panose="02020603050405020304" pitchFamily="18" charset="0"/>
              </a:rPr>
              <a:t>    - </a:t>
            </a:r>
            <a:r>
              <a:rPr lang="en-GB" sz="1600" b="0" dirty="0">
                <a:solidFill>
                  <a:srgbClr val="0070C0"/>
                </a:solidFill>
                <a:latin typeface="Times New Roman" panose="02020603050405020304" pitchFamily="18" charset="0"/>
                <a:cs typeface="Times New Roman" panose="02020603050405020304" pitchFamily="18" charset="0"/>
              </a:rPr>
              <a:t>Falcon 9 </a:t>
            </a:r>
            <a:r>
              <a:rPr lang="en-GB" sz="1600" b="0" dirty="0" smtClean="0">
                <a:solidFill>
                  <a:srgbClr val="0070C0"/>
                </a:solidFill>
                <a:latin typeface="Times New Roman" panose="02020603050405020304" pitchFamily="18" charset="0"/>
                <a:cs typeface="Times New Roman" panose="02020603050405020304" pitchFamily="18" charset="0"/>
              </a:rPr>
              <a:t>Rocket</a:t>
            </a:r>
            <a:r>
              <a:rPr lang="en-US" sz="1600" b="0" dirty="0">
                <a:solidFill>
                  <a:srgbClr val="0070C0"/>
                </a:solidFill>
                <a:latin typeface="Times New Roman" panose="02020603050405020304" pitchFamily="18" charset="0"/>
                <a:cs typeface="Times New Roman" panose="02020603050405020304" pitchFamily="18" charset="0"/>
              </a:rPr>
              <a:t/>
            </a:r>
            <a:br>
              <a:rPr lang="en-US" sz="1600" b="0" dirty="0">
                <a:solidFill>
                  <a:srgbClr val="0070C0"/>
                </a:solidFill>
                <a:latin typeface="Times New Roman" panose="02020603050405020304" pitchFamily="18" charset="0"/>
                <a:cs typeface="Times New Roman" panose="02020603050405020304" pitchFamily="18" charset="0"/>
              </a:rPr>
            </a:br>
            <a:r>
              <a:rPr lang="en-US" sz="1600" b="0" dirty="0">
                <a:solidFill>
                  <a:srgbClr val="0070C0"/>
                </a:solidFill>
                <a:latin typeface="Times New Roman" panose="02020603050405020304" pitchFamily="18" charset="0"/>
                <a:cs typeface="Times New Roman" panose="02020603050405020304" pitchFamily="18" charset="0"/>
              </a:rPr>
              <a:t>    - </a:t>
            </a:r>
            <a:r>
              <a:rPr lang="de-DE" sz="1600" b="0" dirty="0">
                <a:solidFill>
                  <a:srgbClr val="0070C0"/>
                </a:solidFill>
                <a:latin typeface="Times New Roman" panose="02020603050405020304" pitchFamily="18" charset="0"/>
                <a:cs typeface="Times New Roman" panose="02020603050405020304" pitchFamily="18" charset="0"/>
              </a:rPr>
              <a:t>Copernicus Sentinel-6 Michael Freilich </a:t>
            </a:r>
            <a:r>
              <a:rPr lang="de-DE" sz="1600" b="0" dirty="0" err="1" smtClean="0">
                <a:solidFill>
                  <a:srgbClr val="0070C0"/>
                </a:solidFill>
                <a:latin typeface="Times New Roman" panose="02020603050405020304" pitchFamily="18" charset="0"/>
                <a:cs typeface="Times New Roman" panose="02020603050405020304" pitchFamily="18" charset="0"/>
              </a:rPr>
              <a:t>satellite</a:t>
            </a:r>
            <a:r>
              <a:rPr lang="de-DE" sz="1600" b="0" dirty="0">
                <a:solidFill>
                  <a:srgbClr val="0070C0"/>
                </a:solidFill>
                <a:latin typeface="Times New Roman" panose="02020603050405020304" pitchFamily="18" charset="0"/>
                <a:cs typeface="Times New Roman" panose="02020603050405020304" pitchFamily="18" charset="0"/>
              </a:rPr>
              <a:t/>
            </a:r>
            <a:br>
              <a:rPr lang="de-DE" sz="1600" b="0" dirty="0">
                <a:solidFill>
                  <a:srgbClr val="0070C0"/>
                </a:solidFill>
                <a:latin typeface="Times New Roman" panose="02020603050405020304" pitchFamily="18" charset="0"/>
                <a:cs typeface="Times New Roman" panose="02020603050405020304" pitchFamily="18" charset="0"/>
              </a:rPr>
            </a:br>
            <a:r>
              <a:rPr lang="de-DE" sz="1600" b="0" dirty="0">
                <a:solidFill>
                  <a:srgbClr val="0070C0"/>
                </a:solidFill>
                <a:latin typeface="Times New Roman" panose="02020603050405020304" pitchFamily="18" charset="0"/>
                <a:cs typeface="Times New Roman" panose="02020603050405020304" pitchFamily="18" charset="0"/>
              </a:rPr>
              <a:t>    - </a:t>
            </a:r>
            <a:r>
              <a:rPr lang="en-US" sz="1600" b="0" dirty="0">
                <a:solidFill>
                  <a:srgbClr val="0070C0"/>
                </a:solidFill>
                <a:latin typeface="Times New Roman" panose="02020603050405020304" pitchFamily="18" charset="0"/>
                <a:cs typeface="Times New Roman" panose="02020603050405020304" pitchFamily="18" charset="0"/>
              </a:rPr>
              <a:t>Visualization of </a:t>
            </a:r>
            <a:r>
              <a:rPr lang="en-GB" sz="1600" b="0" dirty="0">
                <a:solidFill>
                  <a:srgbClr val="0070C0"/>
                </a:solidFill>
                <a:latin typeface="Times New Roman" panose="02020603050405020304" pitchFamily="18" charset="0"/>
                <a:cs typeface="Times New Roman" panose="02020603050405020304" pitchFamily="18" charset="0"/>
              </a:rPr>
              <a:t>Sea Surface Temperature </a:t>
            </a:r>
            <a:r>
              <a:rPr lang="en-GB" sz="1600" b="0" dirty="0" smtClean="0">
                <a:solidFill>
                  <a:srgbClr val="0070C0"/>
                </a:solidFill>
                <a:latin typeface="Times New Roman" panose="02020603050405020304" pitchFamily="18" charset="0"/>
                <a:cs typeface="Times New Roman" panose="02020603050405020304" pitchFamily="18" charset="0"/>
              </a:rPr>
              <a:t>trends</a:t>
            </a:r>
            <a:r>
              <a:rPr lang="en-US" sz="1600" b="0" dirty="0">
                <a:solidFill>
                  <a:srgbClr val="0070C0"/>
                </a:solidFill>
                <a:latin typeface="Times New Roman" panose="02020603050405020304" pitchFamily="18" charset="0"/>
                <a:cs typeface="Times New Roman" panose="02020603050405020304" pitchFamily="18" charset="0"/>
              </a:rPr>
              <a:t/>
            </a:r>
            <a:br>
              <a:rPr lang="en-US" sz="1600" b="0" dirty="0">
                <a:solidFill>
                  <a:srgbClr val="0070C0"/>
                </a:solidFill>
                <a:latin typeface="Times New Roman" panose="02020603050405020304" pitchFamily="18" charset="0"/>
                <a:cs typeface="Times New Roman" panose="02020603050405020304" pitchFamily="18" charset="0"/>
              </a:rPr>
            </a:br>
            <a:r>
              <a:rPr lang="en-US" sz="1600" b="0" dirty="0">
                <a:solidFill>
                  <a:srgbClr val="0070C0"/>
                </a:solidFill>
                <a:latin typeface="Times New Roman" panose="02020603050405020304" pitchFamily="18" charset="0"/>
                <a:cs typeface="Times New Roman" panose="02020603050405020304" pitchFamily="18" charset="0"/>
              </a:rPr>
              <a:t>    - Venice city, </a:t>
            </a:r>
            <a:r>
              <a:rPr lang="en-US" sz="1600" b="0" dirty="0" smtClean="0">
                <a:solidFill>
                  <a:srgbClr val="0070C0"/>
                </a:solidFill>
                <a:latin typeface="Times New Roman" panose="02020603050405020304" pitchFamily="18" charset="0"/>
                <a:cs typeface="Times New Roman" panose="02020603050405020304" pitchFamily="18" charset="0"/>
              </a:rPr>
              <a:t>Italy</a:t>
            </a:r>
            <a:endParaRPr lang="ru-RU" sz="1600" b="0" dirty="0">
              <a:solidFill>
                <a:srgbClr val="0070C0"/>
              </a:solidFill>
              <a:latin typeface="Times New Roman" panose="02020603050405020304" pitchFamily="18" charset="0"/>
              <a:cs typeface="Times New Roman" panose="02020603050405020304" pitchFamily="18" charset="0"/>
            </a:endParaRPr>
          </a:p>
        </p:txBody>
      </p:sp>
      <p:pic>
        <p:nvPicPr>
          <p:cNvPr id="4098" name="Picture 2" descr="C:\Users\Админ\Downloads\Copy of CREATING A VIRTUAL GEOGRAPHIC LEARNING ENVIRONMENT ANd ITS USER ASSESSMENT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78" t="5060" r="52907" b="64185"/>
          <a:stretch/>
        </p:blipFill>
        <p:spPr bwMode="auto">
          <a:xfrm>
            <a:off x="10558396" y="4986989"/>
            <a:ext cx="1422632" cy="151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7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sk-SK" dirty="0"/>
              <a:t>EM Copernicus Digital Earth</a:t>
            </a:r>
          </a:p>
        </p:txBody>
      </p:sp>
      <p:sp>
        <p:nvSpPr>
          <p:cNvPr id="5" name="Title 1">
            <a:extLst>
              <a:ext uri="{FF2B5EF4-FFF2-40B4-BE49-F238E27FC236}">
                <a16:creationId xmlns:a16="http://schemas.microsoft.com/office/drawing/2014/main" xmlns="" id="{1547693C-B597-BA9D-846E-C7413604A32F}"/>
              </a:ext>
            </a:extLst>
          </p:cNvPr>
          <p:cNvSpPr txBox="1">
            <a:spLocks/>
          </p:cNvSpPr>
          <p:nvPr/>
        </p:nvSpPr>
        <p:spPr>
          <a:xfrm>
            <a:off x="309372" y="149987"/>
            <a:ext cx="421005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rgbClr val="2C74B5"/>
                </a:solidFill>
                <a:latin typeface="+mj-lt"/>
                <a:ea typeface="+mj-ea"/>
                <a:cs typeface="+mj-cs"/>
              </a:defRPr>
            </a:lvl1pPr>
          </a:lstStyle>
          <a:p>
            <a:r>
              <a:rPr lang="en-US" sz="4000" i="1" dirty="0" smtClean="0">
                <a:solidFill>
                  <a:srgbClr val="002060"/>
                </a:solidFill>
                <a:latin typeface="Times New Roman" panose="02020603050405020304" pitchFamily="18" charset="0"/>
                <a:cs typeface="Times New Roman" panose="02020603050405020304" pitchFamily="18" charset="0"/>
              </a:rPr>
              <a:t>METHODOLOGY</a:t>
            </a:r>
            <a:endParaRPr lang="en-US" sz="4000" i="1" dirty="0">
              <a:solidFill>
                <a:srgbClr val="00206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9083041" y="1762206"/>
            <a:ext cx="2889504" cy="2985433"/>
          </a:xfrm>
          <a:prstGeom prst="rect">
            <a:avLst/>
          </a:prstGeom>
        </p:spPr>
        <p:txBody>
          <a:bodyPr wrap="square">
            <a:spAutoFit/>
          </a:bodyPr>
          <a:lstStyle/>
          <a:p>
            <a:pPr marL="285750" indent="-285750">
              <a:buFont typeface="Arial" panose="020B0604020202020204" pitchFamily="34" charset="0"/>
              <a:buChar char="•"/>
            </a:pPr>
            <a:r>
              <a:rPr lang="en-US" sz="1400" b="1" i="1" dirty="0">
                <a:solidFill>
                  <a:srgbClr val="0070C0"/>
                </a:solidFill>
                <a:latin typeface="Times New Roman" panose="02020603050405020304" pitchFamily="18" charset="0"/>
                <a:cs typeface="Times New Roman" panose="02020603050405020304" pitchFamily="18" charset="0"/>
              </a:rPr>
              <a:t>Section A </a:t>
            </a:r>
            <a:r>
              <a:rPr lang="en-US" sz="1400" dirty="0">
                <a:solidFill>
                  <a:srgbClr val="0070C0"/>
                </a:solidFill>
                <a:latin typeface="Times New Roman" panose="02020603050405020304" pitchFamily="18" charset="0"/>
                <a:cs typeface="Times New Roman" panose="02020603050405020304" pitchFamily="18" charset="0"/>
              </a:rPr>
              <a:t>focuses on the Development of the Virtual </a:t>
            </a:r>
            <a:r>
              <a:rPr lang="en-GB" sz="1400" dirty="0">
                <a:solidFill>
                  <a:srgbClr val="0070C0"/>
                </a:solidFill>
                <a:latin typeface="Times New Roman" panose="02020603050405020304" pitchFamily="18" charset="0"/>
                <a:cs typeface="Times New Roman" panose="02020603050405020304" pitchFamily="18" charset="0"/>
              </a:rPr>
              <a:t>Geographic </a:t>
            </a:r>
            <a:r>
              <a:rPr lang="en-GB" sz="1400" dirty="0" smtClean="0">
                <a:solidFill>
                  <a:srgbClr val="0070C0"/>
                </a:solidFill>
                <a:latin typeface="Times New Roman" panose="02020603050405020304" pitchFamily="18" charset="0"/>
                <a:cs typeface="Times New Roman" panose="02020603050405020304" pitchFamily="18" charset="0"/>
              </a:rPr>
              <a:t>Environment. This </a:t>
            </a:r>
            <a:r>
              <a:rPr lang="en-GB" sz="1400" dirty="0">
                <a:solidFill>
                  <a:srgbClr val="0070C0"/>
                </a:solidFill>
                <a:latin typeface="Times New Roman" panose="02020603050405020304" pitchFamily="18" charset="0"/>
                <a:cs typeface="Times New Roman" panose="02020603050405020304" pitchFamily="18" charset="0"/>
              </a:rPr>
              <a:t>environment was </a:t>
            </a:r>
            <a:r>
              <a:rPr lang="en-US" sz="1400" dirty="0">
                <a:solidFill>
                  <a:srgbClr val="0070C0"/>
                </a:solidFill>
                <a:latin typeface="Times New Roman" panose="02020603050405020304" pitchFamily="18" charset="0"/>
                <a:cs typeface="Times New Roman" panose="02020603050405020304" pitchFamily="18" charset="0"/>
              </a:rPr>
              <a:t>then connected to a VR headset using Blueprint Visual Scripting </a:t>
            </a:r>
            <a:r>
              <a:rPr lang="en-US" sz="1400" dirty="0" smtClean="0">
                <a:solidFill>
                  <a:srgbClr val="0070C0"/>
                </a:solidFill>
                <a:latin typeface="Times New Roman" panose="02020603050405020304" pitchFamily="18" charset="0"/>
                <a:cs typeface="Times New Roman" panose="02020603050405020304" pitchFamily="18" charset="0"/>
              </a:rPr>
              <a:t>system</a:t>
            </a:r>
          </a:p>
          <a:p>
            <a:pPr marL="285750" indent="-285750">
              <a:buFont typeface="Arial" panose="020B0604020202020204" pitchFamily="34" charset="0"/>
              <a:buChar char="•"/>
            </a:pPr>
            <a:endParaRPr lang="en-US" sz="1400" dirty="0">
              <a:solidFill>
                <a:srgbClr val="0070C0"/>
              </a:solidFill>
              <a:latin typeface="Times New Roman" panose="02020603050405020304" pitchFamily="18" charset="0"/>
              <a:cs typeface="Times New Roman" panose="02020603050405020304" pitchFamily="18" charset="0"/>
            </a:endParaRPr>
          </a:p>
          <a:p>
            <a:endParaRPr lang="en-US" sz="600"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1" i="1" dirty="0">
                <a:solidFill>
                  <a:srgbClr val="0070C0"/>
                </a:solidFill>
                <a:latin typeface="Times New Roman" panose="02020603050405020304" pitchFamily="18" charset="0"/>
                <a:cs typeface="Times New Roman" panose="02020603050405020304" pitchFamily="18" charset="0"/>
              </a:rPr>
              <a:t>Section B </a:t>
            </a:r>
            <a:r>
              <a:rPr lang="en-GB" sz="1400" dirty="0">
                <a:solidFill>
                  <a:srgbClr val="0070C0"/>
                </a:solidFill>
                <a:latin typeface="Times New Roman" panose="02020603050405020304" pitchFamily="18" charset="0"/>
                <a:cs typeface="Times New Roman" panose="02020603050405020304" pitchFamily="18" charset="0"/>
              </a:rPr>
              <a:t>examines the collecting E</a:t>
            </a:r>
            <a:r>
              <a:rPr lang="en-GB" sz="1400" dirty="0" smtClean="0">
                <a:solidFill>
                  <a:srgbClr val="0070C0"/>
                </a:solidFill>
                <a:latin typeface="Times New Roman" panose="02020603050405020304" pitchFamily="18" charset="0"/>
                <a:cs typeface="Times New Roman" panose="02020603050405020304" pitchFamily="18" charset="0"/>
              </a:rPr>
              <a:t>ye-tracking Data</a:t>
            </a:r>
            <a:endParaRPr lang="en-GB" sz="1400"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sz="700"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sz="700"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1" i="1" dirty="0">
                <a:solidFill>
                  <a:srgbClr val="0070C0"/>
                </a:solidFill>
                <a:latin typeface="Times New Roman" panose="02020603050405020304" pitchFamily="18" charset="0"/>
                <a:cs typeface="Times New Roman" panose="02020603050405020304" pitchFamily="18" charset="0"/>
              </a:rPr>
              <a:t>Section C </a:t>
            </a:r>
            <a:r>
              <a:rPr lang="en-US" sz="1400" dirty="0">
                <a:solidFill>
                  <a:srgbClr val="0070C0"/>
                </a:solidFill>
                <a:latin typeface="Times New Roman" panose="02020603050405020304" pitchFamily="18" charset="0"/>
                <a:cs typeface="Times New Roman" panose="02020603050405020304" pitchFamily="18" charset="0"/>
              </a:rPr>
              <a:t>details the workflow for analyzing the data obtained from </a:t>
            </a:r>
            <a:r>
              <a:rPr lang="en-GB" sz="1400" dirty="0">
                <a:solidFill>
                  <a:srgbClr val="0070C0"/>
                </a:solidFill>
                <a:latin typeface="Times New Roman" panose="02020603050405020304" pitchFamily="18" charset="0"/>
                <a:cs typeface="Times New Roman" panose="02020603050405020304" pitchFamily="18" charset="0"/>
              </a:rPr>
              <a:t>the Virtual Environment</a:t>
            </a:r>
            <a:r>
              <a:rPr lang="en-GB" sz="1400" dirty="0" smtClean="0">
                <a:solidFill>
                  <a:srgbClr val="0070C0"/>
                </a:solidFill>
                <a:latin typeface="Times New Roman" panose="02020603050405020304" pitchFamily="18" charset="0"/>
                <a:cs typeface="Times New Roman" panose="02020603050405020304" pitchFamily="18" charset="0"/>
              </a:rPr>
              <a:t>.</a:t>
            </a:r>
          </a:p>
        </p:txBody>
      </p:sp>
      <p:pic>
        <p:nvPicPr>
          <p:cNvPr id="6" name="Picture 2" descr="C:\Users\Админ\Downloads\Copy of CREATING A VIRTUAL GEOGRAPHIC LEARNING ENVIRONMENT ANd ITS USER ASSESSMENT (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78" t="5060" r="52907" b="64185"/>
          <a:stretch/>
        </p:blipFill>
        <p:spPr bwMode="auto">
          <a:xfrm>
            <a:off x="10453936" y="4968531"/>
            <a:ext cx="1422632" cy="15127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10"/>
          <a:stretch/>
        </p:blipFill>
        <p:spPr bwMode="auto">
          <a:xfrm>
            <a:off x="309372" y="1338573"/>
            <a:ext cx="8685584" cy="490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47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sk-SK" dirty="0"/>
              <a:t>EM Copernicus Digital Earth</a:t>
            </a:r>
          </a:p>
        </p:txBody>
      </p:sp>
      <p:sp>
        <p:nvSpPr>
          <p:cNvPr id="5" name="Прямоугольник 4"/>
          <p:cNvSpPr/>
          <p:nvPr/>
        </p:nvSpPr>
        <p:spPr>
          <a:xfrm>
            <a:off x="1266635" y="415047"/>
            <a:ext cx="10486453" cy="830997"/>
          </a:xfrm>
          <a:prstGeom prst="rect">
            <a:avLst/>
          </a:prstGeom>
        </p:spPr>
        <p:txBody>
          <a:bodyPr wrap="square">
            <a:spAutoFit/>
          </a:bodyPr>
          <a:lstStyle/>
          <a:p>
            <a:pPr algn="r"/>
            <a:r>
              <a:rPr lang="en-US" sz="2400" b="1" dirty="0">
                <a:solidFill>
                  <a:srgbClr val="002060"/>
                </a:solidFill>
                <a:latin typeface="Bookman Old Style" panose="02050604050505020204" pitchFamily="18" charset="0"/>
                <a:cs typeface="Times New Roman" panose="02020603050405020304" pitchFamily="18" charset="0"/>
              </a:rPr>
              <a:t>FINAL VERSION OF THE COPERNICUS MUSEUM IMMERSIVE VIRTUAL </a:t>
            </a:r>
            <a:r>
              <a:rPr lang="en-GB" sz="2400" b="1" dirty="0" smtClean="0">
                <a:solidFill>
                  <a:srgbClr val="002060"/>
                </a:solidFill>
                <a:latin typeface="Bookman Old Style" panose="02050604050505020204" pitchFamily="18" charset="0"/>
                <a:cs typeface="Times New Roman" panose="02020603050405020304" pitchFamily="18" charset="0"/>
              </a:rPr>
              <a:t>GEOGRAPHIC LEARNING </a:t>
            </a:r>
            <a:r>
              <a:rPr lang="en-GB" sz="2400" b="1" dirty="0">
                <a:solidFill>
                  <a:srgbClr val="002060"/>
                </a:solidFill>
                <a:latin typeface="Bookman Old Style" panose="02050604050505020204" pitchFamily="18" charset="0"/>
                <a:cs typeface="Times New Roman" panose="02020603050405020304" pitchFamily="18" charset="0"/>
              </a:rPr>
              <a:t>ENVIRONMENT</a:t>
            </a:r>
            <a:endParaRPr lang="ru-RU" sz="2400" b="1" dirty="0">
              <a:solidFill>
                <a:srgbClr val="002060"/>
              </a:solidFill>
              <a:latin typeface="Bookman Old Style" panose="02050604050505020204" pitchFamily="18" charset="0"/>
              <a:cs typeface="Times New Roman" panose="02020603050405020304" pitchFamily="18" charset="0"/>
            </a:endParaRPr>
          </a:p>
        </p:txBody>
      </p:sp>
      <p:pic>
        <p:nvPicPr>
          <p:cNvPr id="11" name="Picture 2" descr="C:\Users\Админ\Downloads\Copy of CREATING A VIRTUAL GEOGRAPHIC LEARNING ENVIRONMENT ANd ITS USER ASSESSMENT (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78" t="5060" r="52907" b="64185"/>
          <a:stretch/>
        </p:blipFill>
        <p:spPr bwMode="auto">
          <a:xfrm>
            <a:off x="75304" y="363074"/>
            <a:ext cx="1660699" cy="1765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Админ\Downloads\Blender.png"/>
          <p:cNvPicPr>
            <a:picLocks noChangeAspect="1" noChangeArrowheads="1"/>
          </p:cNvPicPr>
          <p:nvPr/>
        </p:nvPicPr>
        <p:blipFill rotWithShape="1">
          <a:blip r:embed="rId3">
            <a:extLst>
              <a:ext uri="{28A0092B-C50C-407E-A947-70E740481C1C}">
                <a14:useLocalDpi xmlns:a14="http://schemas.microsoft.com/office/drawing/2010/main" val="0"/>
              </a:ext>
            </a:extLst>
          </a:blip>
          <a:srcRect l="36250" t="2674" r="8069" b="6800"/>
          <a:stretch/>
        </p:blipFill>
        <p:spPr bwMode="auto">
          <a:xfrm>
            <a:off x="5569629" y="1394956"/>
            <a:ext cx="5582653" cy="510547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Админ\Downloads\Blender.png"/>
          <p:cNvPicPr>
            <a:picLocks noChangeAspect="1" noChangeArrowheads="1"/>
          </p:cNvPicPr>
          <p:nvPr/>
        </p:nvPicPr>
        <p:blipFill rotWithShape="1">
          <a:blip r:embed="rId3">
            <a:extLst>
              <a:ext uri="{28A0092B-C50C-407E-A947-70E740481C1C}">
                <a14:useLocalDpi xmlns:a14="http://schemas.microsoft.com/office/drawing/2010/main" val="0"/>
              </a:ext>
            </a:extLst>
          </a:blip>
          <a:srcRect t="2686" r="63801" b="6217"/>
          <a:stretch/>
        </p:blipFill>
        <p:spPr bwMode="auto">
          <a:xfrm>
            <a:off x="1574649" y="1394956"/>
            <a:ext cx="3594007" cy="508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7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sk-SK" dirty="0"/>
              <a:t>EM Copernicus Digital Earth</a:t>
            </a:r>
          </a:p>
        </p:txBody>
      </p:sp>
      <p:pic>
        <p:nvPicPr>
          <p:cNvPr id="10"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582" t="21287" r="8379" b="12355"/>
          <a:stretch/>
        </p:blipFill>
        <p:spPr bwMode="auto">
          <a:xfrm>
            <a:off x="187913" y="2093146"/>
            <a:ext cx="2419565" cy="19937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1671962" y="3618119"/>
            <a:ext cx="753732"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ESTEC</a:t>
            </a:r>
            <a:endParaRPr lang="ru-RU" sz="1400" b="1" i="1" dirty="0">
              <a:solidFill>
                <a:schemeClr val="bg1"/>
              </a:solidFill>
              <a:latin typeface="Times New Roman" panose="02020603050405020304" pitchFamily="18" charset="0"/>
              <a:cs typeface="Times New Roman" panose="02020603050405020304" pitchFamily="18" charset="0"/>
            </a:endParaRPr>
          </a:p>
        </p:txBody>
      </p:sp>
      <p:sp>
        <p:nvSpPr>
          <p:cNvPr id="22" name="Овал 21"/>
          <p:cNvSpPr/>
          <p:nvPr/>
        </p:nvSpPr>
        <p:spPr>
          <a:xfrm>
            <a:off x="187912" y="1997565"/>
            <a:ext cx="379611" cy="32101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smtClean="0">
                <a:solidFill>
                  <a:srgbClr val="002060"/>
                </a:solidFill>
                <a:latin typeface="Times New Roman" panose="02020603050405020304" pitchFamily="18" charset="0"/>
                <a:cs typeface="Times New Roman" panose="02020603050405020304" pitchFamily="18" charset="0"/>
              </a:rPr>
              <a:t>1</a:t>
            </a:r>
            <a:endParaRPr lang="ru-RU" sz="1600" b="1" dirty="0">
              <a:solidFill>
                <a:srgbClr val="002060"/>
              </a:solidFill>
              <a:latin typeface="Times New Roman" panose="02020603050405020304" pitchFamily="18" charset="0"/>
              <a:cs typeface="Times New Roman" panose="02020603050405020304" pitchFamily="18" charset="0"/>
            </a:endParaRPr>
          </a:p>
        </p:txBody>
      </p:sp>
      <p:grpSp>
        <p:nvGrpSpPr>
          <p:cNvPr id="73" name="Группа 72"/>
          <p:cNvGrpSpPr/>
          <p:nvPr/>
        </p:nvGrpSpPr>
        <p:grpSpPr>
          <a:xfrm>
            <a:off x="5633010" y="1970680"/>
            <a:ext cx="2779289" cy="3602654"/>
            <a:chOff x="301432" y="3585058"/>
            <a:chExt cx="2123587" cy="2821098"/>
          </a:xfrm>
        </p:grpSpPr>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759" t="22394" r="40509" b="8073"/>
            <a:stretch/>
          </p:blipFill>
          <p:spPr bwMode="auto">
            <a:xfrm>
              <a:off x="301432" y="3585058"/>
              <a:ext cx="2123587" cy="28210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Прямоугольник 18"/>
            <p:cNvSpPr/>
            <p:nvPr/>
          </p:nvSpPr>
          <p:spPr>
            <a:xfrm>
              <a:off x="661751" y="3626657"/>
              <a:ext cx="1402948" cy="307777"/>
            </a:xfrm>
            <a:prstGeom prst="rect">
              <a:avLst/>
            </a:prstGeom>
          </p:spPr>
          <p:txBody>
            <a:bodyPr wrap="none">
              <a:spAutoFit/>
            </a:bodyPr>
            <a:lstStyle/>
            <a:p>
              <a:r>
                <a:rPr lang="en-GB" sz="1400" b="1" i="1" dirty="0">
                  <a:solidFill>
                    <a:schemeClr val="bg1"/>
                  </a:solidFill>
                  <a:latin typeface="Times New Roman" panose="02020603050405020304" pitchFamily="18" charset="0"/>
                  <a:cs typeface="Times New Roman" panose="02020603050405020304" pitchFamily="18" charset="0"/>
                </a:rPr>
                <a:t>Falcon 9 Rocket</a:t>
              </a:r>
              <a:endParaRPr lang="ru-RU" sz="1400" b="1" i="1" dirty="0">
                <a:solidFill>
                  <a:schemeClr val="bg1"/>
                </a:solidFill>
                <a:latin typeface="Times New Roman" panose="02020603050405020304" pitchFamily="18" charset="0"/>
                <a:cs typeface="Times New Roman" panose="02020603050405020304" pitchFamily="18" charset="0"/>
              </a:endParaRPr>
            </a:p>
          </p:txBody>
        </p:sp>
        <p:sp>
          <p:nvSpPr>
            <p:cNvPr id="30" name="Овал 29"/>
            <p:cNvSpPr/>
            <p:nvPr/>
          </p:nvSpPr>
          <p:spPr>
            <a:xfrm>
              <a:off x="301432" y="3613421"/>
              <a:ext cx="301478" cy="32101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002060"/>
                  </a:solidFill>
                  <a:latin typeface="Times New Roman" panose="02020603050405020304" pitchFamily="18" charset="0"/>
                  <a:cs typeface="Times New Roman" panose="02020603050405020304" pitchFamily="18" charset="0"/>
                </a:rPr>
                <a:t>2</a:t>
              </a:r>
              <a:endParaRPr lang="ru-RU" sz="1600" b="1" dirty="0">
                <a:solidFill>
                  <a:srgbClr val="002060"/>
                </a:solidFill>
                <a:latin typeface="Times New Roman" panose="02020603050405020304" pitchFamily="18" charset="0"/>
                <a:cs typeface="Times New Roman" panose="02020603050405020304" pitchFamily="18" charset="0"/>
              </a:endParaRPr>
            </a:p>
          </p:txBody>
        </p:sp>
      </p:grpSp>
      <p:grpSp>
        <p:nvGrpSpPr>
          <p:cNvPr id="74" name="Группа 73"/>
          <p:cNvGrpSpPr/>
          <p:nvPr/>
        </p:nvGrpSpPr>
        <p:grpSpPr>
          <a:xfrm>
            <a:off x="187913" y="4253621"/>
            <a:ext cx="2884598" cy="2036234"/>
            <a:chOff x="2592300" y="3674836"/>
            <a:chExt cx="2884598" cy="2036234"/>
          </a:xfrm>
        </p:grpSpPr>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11" t="31974" r="32948" b="7093"/>
            <a:stretch/>
          </p:blipFill>
          <p:spPr bwMode="auto">
            <a:xfrm>
              <a:off x="2592300" y="3686759"/>
              <a:ext cx="2884598" cy="20243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Прямоугольник 14"/>
            <p:cNvSpPr/>
            <p:nvPr/>
          </p:nvSpPr>
          <p:spPr>
            <a:xfrm>
              <a:off x="3545747" y="3734239"/>
              <a:ext cx="1872628" cy="430887"/>
            </a:xfrm>
            <a:prstGeom prst="rect">
              <a:avLst/>
            </a:prstGeom>
          </p:spPr>
          <p:txBody>
            <a:bodyPr wrap="none">
              <a:spAutoFit/>
            </a:bodyPr>
            <a:lstStyle/>
            <a:p>
              <a:pPr algn="r"/>
              <a:r>
                <a:rPr lang="en-US" sz="1100" b="1" i="1" dirty="0">
                  <a:solidFill>
                    <a:schemeClr val="bg1"/>
                  </a:solidFill>
                  <a:latin typeface="Times New Roman" panose="02020603050405020304" pitchFamily="18" charset="0"/>
                  <a:cs typeface="Times New Roman" panose="02020603050405020304" pitchFamily="18" charset="0"/>
                </a:rPr>
                <a:t>Visualization of </a:t>
              </a:r>
              <a:r>
                <a:rPr lang="en-GB" sz="1100" b="1" i="1" dirty="0">
                  <a:solidFill>
                    <a:schemeClr val="bg1"/>
                  </a:solidFill>
                  <a:latin typeface="Times New Roman" panose="02020603050405020304" pitchFamily="18" charset="0"/>
                  <a:cs typeface="Times New Roman" panose="02020603050405020304" pitchFamily="18" charset="0"/>
                </a:rPr>
                <a:t>Sea Surface </a:t>
              </a:r>
              <a:endParaRPr lang="en-GB" sz="1100" b="1" i="1" dirty="0" smtClean="0">
                <a:solidFill>
                  <a:schemeClr val="bg1"/>
                </a:solidFill>
                <a:latin typeface="Times New Roman" panose="02020603050405020304" pitchFamily="18" charset="0"/>
                <a:cs typeface="Times New Roman" panose="02020603050405020304" pitchFamily="18" charset="0"/>
              </a:endParaRPr>
            </a:p>
            <a:p>
              <a:pPr algn="r"/>
              <a:r>
                <a:rPr lang="en-GB" sz="1100" b="1" i="1" dirty="0" smtClean="0">
                  <a:solidFill>
                    <a:schemeClr val="bg1"/>
                  </a:solidFill>
                  <a:latin typeface="Times New Roman" panose="02020603050405020304" pitchFamily="18" charset="0"/>
                  <a:cs typeface="Times New Roman" panose="02020603050405020304" pitchFamily="18" charset="0"/>
                </a:rPr>
                <a:t>Temperature </a:t>
              </a:r>
              <a:r>
                <a:rPr lang="en-GB" sz="1100" b="1" i="1" dirty="0">
                  <a:solidFill>
                    <a:schemeClr val="bg1"/>
                  </a:solidFill>
                  <a:latin typeface="Times New Roman" panose="02020603050405020304" pitchFamily="18" charset="0"/>
                  <a:cs typeface="Times New Roman" panose="02020603050405020304" pitchFamily="18" charset="0"/>
                </a:rPr>
                <a:t>trends</a:t>
              </a:r>
              <a:endParaRPr lang="ru-RU" sz="1100" b="1" i="1" dirty="0">
                <a:solidFill>
                  <a:schemeClr val="bg1"/>
                </a:solidFill>
                <a:latin typeface="Times New Roman" panose="02020603050405020304" pitchFamily="18" charset="0"/>
                <a:cs typeface="Times New Roman" panose="02020603050405020304" pitchFamily="18" charset="0"/>
              </a:endParaRPr>
            </a:p>
          </p:txBody>
        </p:sp>
        <p:sp>
          <p:nvSpPr>
            <p:cNvPr id="36" name="Овал 35"/>
            <p:cNvSpPr/>
            <p:nvPr/>
          </p:nvSpPr>
          <p:spPr>
            <a:xfrm>
              <a:off x="2592300" y="3674836"/>
              <a:ext cx="379611" cy="32101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002060"/>
                  </a:solidFill>
                  <a:latin typeface="Times New Roman" panose="02020603050405020304" pitchFamily="18" charset="0"/>
                  <a:cs typeface="Times New Roman" panose="02020603050405020304" pitchFamily="18" charset="0"/>
                </a:rPr>
                <a:t>4</a:t>
              </a:r>
              <a:endParaRPr lang="ru-RU" sz="1600" b="1" dirty="0">
                <a:solidFill>
                  <a:srgbClr val="002060"/>
                </a:solidFill>
                <a:latin typeface="Times New Roman" panose="02020603050405020304" pitchFamily="18" charset="0"/>
                <a:cs typeface="Times New Roman" panose="02020603050405020304" pitchFamily="18" charset="0"/>
              </a:endParaRPr>
            </a:p>
          </p:txBody>
        </p:sp>
      </p:grpSp>
      <p:grpSp>
        <p:nvGrpSpPr>
          <p:cNvPr id="75" name="Группа 74"/>
          <p:cNvGrpSpPr/>
          <p:nvPr/>
        </p:nvGrpSpPr>
        <p:grpSpPr>
          <a:xfrm>
            <a:off x="2610345" y="1837059"/>
            <a:ext cx="2883823" cy="2088837"/>
            <a:chOff x="2872577" y="1361709"/>
            <a:chExt cx="2883823" cy="2088837"/>
          </a:xfrm>
        </p:grpSpPr>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594" t="20512" r="32649" b="12690"/>
            <a:stretch/>
          </p:blipFill>
          <p:spPr bwMode="auto">
            <a:xfrm>
              <a:off x="2926387" y="1396046"/>
              <a:ext cx="2830013" cy="2054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Прямоугольник 16"/>
            <p:cNvSpPr/>
            <p:nvPr/>
          </p:nvSpPr>
          <p:spPr>
            <a:xfrm>
              <a:off x="3165491" y="2506095"/>
              <a:ext cx="2493655" cy="523220"/>
            </a:xfrm>
            <a:prstGeom prst="rect">
              <a:avLst/>
            </a:prstGeom>
          </p:spPr>
          <p:txBody>
            <a:bodyPr wrap="square">
              <a:spAutoFit/>
            </a:bodyPr>
            <a:lstStyle/>
            <a:p>
              <a:pPr algn="r"/>
              <a:r>
                <a:rPr lang="de-DE" sz="1400" b="1" i="1" dirty="0">
                  <a:solidFill>
                    <a:schemeClr val="bg1"/>
                  </a:solidFill>
                  <a:latin typeface="Times New Roman" panose="02020603050405020304" pitchFamily="18" charset="0"/>
                  <a:cs typeface="Times New Roman" panose="02020603050405020304" pitchFamily="18" charset="0"/>
                </a:rPr>
                <a:t>Copernicus Sentinel-6 Michael Freilich </a:t>
              </a:r>
              <a:r>
                <a:rPr lang="de-DE" sz="1400" b="1" i="1" dirty="0" err="1" smtClean="0">
                  <a:solidFill>
                    <a:schemeClr val="bg1"/>
                  </a:solidFill>
                  <a:latin typeface="Times New Roman" panose="02020603050405020304" pitchFamily="18" charset="0"/>
                  <a:cs typeface="Times New Roman" panose="02020603050405020304" pitchFamily="18" charset="0"/>
                </a:rPr>
                <a:t>satellite</a:t>
              </a:r>
              <a:endParaRPr lang="ru-RU" sz="1400" b="1" i="1" dirty="0">
                <a:solidFill>
                  <a:schemeClr val="bg1"/>
                </a:solidFill>
                <a:latin typeface="Times New Roman" panose="02020603050405020304" pitchFamily="18" charset="0"/>
                <a:cs typeface="Times New Roman" panose="02020603050405020304" pitchFamily="18" charset="0"/>
              </a:endParaRPr>
            </a:p>
          </p:txBody>
        </p:sp>
        <p:sp>
          <p:nvSpPr>
            <p:cNvPr id="43" name="Овал 42"/>
            <p:cNvSpPr/>
            <p:nvPr/>
          </p:nvSpPr>
          <p:spPr>
            <a:xfrm>
              <a:off x="2872577" y="1361709"/>
              <a:ext cx="379611" cy="32101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smtClean="0">
                  <a:solidFill>
                    <a:srgbClr val="002060"/>
                  </a:solidFill>
                  <a:latin typeface="Times New Roman" panose="02020603050405020304" pitchFamily="18" charset="0"/>
                  <a:cs typeface="Times New Roman" panose="02020603050405020304" pitchFamily="18" charset="0"/>
                </a:rPr>
                <a:t>3</a:t>
              </a:r>
              <a:endParaRPr lang="ru-RU" sz="1600" b="1" dirty="0">
                <a:solidFill>
                  <a:srgbClr val="002060"/>
                </a:solidFill>
                <a:latin typeface="Times New Roman" panose="02020603050405020304" pitchFamily="18" charset="0"/>
                <a:cs typeface="Times New Roman" panose="02020603050405020304" pitchFamily="18" charset="0"/>
              </a:endParaRPr>
            </a:p>
          </p:txBody>
        </p:sp>
      </p:grpSp>
      <p:grpSp>
        <p:nvGrpSpPr>
          <p:cNvPr id="72" name="Группа 71"/>
          <p:cNvGrpSpPr/>
          <p:nvPr/>
        </p:nvGrpSpPr>
        <p:grpSpPr>
          <a:xfrm>
            <a:off x="3055738" y="4676892"/>
            <a:ext cx="2577272" cy="1667606"/>
            <a:chOff x="5799884" y="1339852"/>
            <a:chExt cx="2577272" cy="1667606"/>
          </a:xfrm>
        </p:grpSpPr>
        <p:pic>
          <p:nvPicPr>
            <p:cNvPr id="11"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984" t="16479" r="8819" b="8015"/>
            <a:stretch/>
          </p:blipFill>
          <p:spPr bwMode="auto">
            <a:xfrm>
              <a:off x="5799884" y="1339852"/>
              <a:ext cx="2577272" cy="16676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6844379" y="2613816"/>
              <a:ext cx="1402050"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Venice city, Italy</a:t>
              </a:r>
              <a:endParaRPr lang="ru-RU" sz="1400" b="1" i="1" dirty="0">
                <a:solidFill>
                  <a:schemeClr val="bg1"/>
                </a:solidFill>
                <a:latin typeface="Times New Roman" panose="02020603050405020304" pitchFamily="18" charset="0"/>
                <a:cs typeface="Times New Roman" panose="02020603050405020304" pitchFamily="18" charset="0"/>
              </a:endParaRPr>
            </a:p>
          </p:txBody>
        </p:sp>
        <p:sp>
          <p:nvSpPr>
            <p:cNvPr id="53" name="Овал 52"/>
            <p:cNvSpPr/>
            <p:nvPr/>
          </p:nvSpPr>
          <p:spPr>
            <a:xfrm>
              <a:off x="5906013" y="1361708"/>
              <a:ext cx="379611" cy="32101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smtClean="0">
                  <a:solidFill>
                    <a:srgbClr val="002060"/>
                  </a:solidFill>
                  <a:latin typeface="Times New Roman" panose="02020603050405020304" pitchFamily="18" charset="0"/>
                  <a:cs typeface="Times New Roman" panose="02020603050405020304" pitchFamily="18" charset="0"/>
                </a:rPr>
                <a:t>5</a:t>
              </a:r>
              <a:endParaRPr lang="ru-RU" sz="1600" b="1" dirty="0">
                <a:solidFill>
                  <a:srgbClr val="002060"/>
                </a:solidFill>
                <a:latin typeface="Times New Roman" panose="02020603050405020304" pitchFamily="18" charset="0"/>
                <a:cs typeface="Times New Roman" panose="02020603050405020304" pitchFamily="18" charset="0"/>
              </a:endParaRPr>
            </a:p>
          </p:txBody>
        </p:sp>
      </p:grpSp>
      <p:pic>
        <p:nvPicPr>
          <p:cNvPr id="70"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811" t="7773" r="10443" b="8913"/>
          <a:stretch/>
        </p:blipFill>
        <p:spPr bwMode="auto">
          <a:xfrm>
            <a:off x="187913" y="393153"/>
            <a:ext cx="549106" cy="55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Админ\Pictures\Screenshots\1.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brightnessContrast bright="40000" contrast="-20000"/>
                    </a14:imgEffect>
                  </a14:imgLayer>
                </a14:imgProps>
              </a:ext>
              <a:ext uri="{28A0092B-C50C-407E-A947-70E740481C1C}">
                <a14:useLocalDpi xmlns:a14="http://schemas.microsoft.com/office/drawing/2010/main" val="0"/>
              </a:ext>
            </a:extLst>
          </a:blip>
          <a:srcRect l="14988" r="4180"/>
          <a:stretch/>
        </p:blipFill>
        <p:spPr bwMode="auto">
          <a:xfrm>
            <a:off x="8621458" y="1375481"/>
            <a:ext cx="3234717" cy="22510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C:\Users\Админ\Pictures\Screenshots\2.p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3359" r="14514"/>
          <a:stretch/>
        </p:blipFill>
        <p:spPr bwMode="auto">
          <a:xfrm>
            <a:off x="8621458" y="4021290"/>
            <a:ext cx="3234717" cy="22154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7" name="Прямоугольник 76"/>
          <p:cNvSpPr/>
          <p:nvPr/>
        </p:nvSpPr>
        <p:spPr>
          <a:xfrm>
            <a:off x="9740875" y="6168753"/>
            <a:ext cx="1259832" cy="307777"/>
          </a:xfrm>
          <a:prstGeom prst="rect">
            <a:avLst/>
          </a:prstGeom>
        </p:spPr>
        <p:txBody>
          <a:bodyPr wrap="none">
            <a:spAutoFit/>
          </a:bodyPr>
          <a:lstStyle/>
          <a:p>
            <a:pPr lvl="0" algn="ctr"/>
            <a:r>
              <a:rPr lang="en-GB" sz="1400" b="1" dirty="0">
                <a:solidFill>
                  <a:srgbClr val="0070C0"/>
                </a:solidFill>
                <a:latin typeface="Times New Roman" panose="02020603050405020304" pitchFamily="18" charset="0"/>
                <a:cs typeface="Times New Roman" panose="02020603050405020304" pitchFamily="18" charset="0"/>
              </a:rPr>
              <a:t>Teleportation </a:t>
            </a:r>
            <a:endParaRPr lang="ru-RU" sz="1400" b="1" dirty="0">
              <a:solidFill>
                <a:srgbClr val="0070C0"/>
              </a:solidFill>
              <a:latin typeface="Times New Roman" panose="02020603050405020304" pitchFamily="18" charset="0"/>
              <a:cs typeface="Times New Roman" panose="02020603050405020304" pitchFamily="18" charset="0"/>
            </a:endParaRPr>
          </a:p>
        </p:txBody>
      </p:sp>
      <p:sp>
        <p:nvSpPr>
          <p:cNvPr id="79" name="Прямоугольник 78"/>
          <p:cNvSpPr/>
          <p:nvPr/>
        </p:nvSpPr>
        <p:spPr>
          <a:xfrm>
            <a:off x="9235896" y="3614163"/>
            <a:ext cx="2269789" cy="307777"/>
          </a:xfrm>
          <a:prstGeom prst="rect">
            <a:avLst/>
          </a:prstGeom>
        </p:spPr>
        <p:txBody>
          <a:bodyPr wrap="none">
            <a:spAutoFit/>
          </a:bodyPr>
          <a:lstStyle/>
          <a:p>
            <a:pPr lvl="0"/>
            <a:r>
              <a:rPr lang="en-GB" sz="1400" b="1" dirty="0">
                <a:solidFill>
                  <a:srgbClr val="0070C0"/>
                </a:solidFill>
                <a:latin typeface="Times New Roman" panose="02020603050405020304" pitchFamily="18" charset="0"/>
                <a:cs typeface="Times New Roman" panose="02020603050405020304" pitchFamily="18" charset="0"/>
              </a:rPr>
              <a:t>Video Playback Controller </a:t>
            </a:r>
            <a:endParaRPr lang="ru-RU" sz="1400" b="1" dirty="0">
              <a:solidFill>
                <a:srgbClr val="0070C0"/>
              </a:solidFill>
              <a:latin typeface="Times New Roman" panose="02020603050405020304" pitchFamily="18" charset="0"/>
              <a:cs typeface="Times New Roman" panose="02020603050405020304" pitchFamily="18" charset="0"/>
            </a:endParaRPr>
          </a:p>
        </p:txBody>
      </p:sp>
      <p:grpSp>
        <p:nvGrpSpPr>
          <p:cNvPr id="2" name="Группа 1"/>
          <p:cNvGrpSpPr/>
          <p:nvPr/>
        </p:nvGrpSpPr>
        <p:grpSpPr>
          <a:xfrm>
            <a:off x="634281" y="335248"/>
            <a:ext cx="8031552" cy="1508477"/>
            <a:chOff x="941760" y="302180"/>
            <a:chExt cx="8031552" cy="1508477"/>
          </a:xfrm>
        </p:grpSpPr>
        <p:sp>
          <p:nvSpPr>
            <p:cNvPr id="6" name="Прямоугольник 5"/>
            <p:cNvSpPr/>
            <p:nvPr/>
          </p:nvSpPr>
          <p:spPr>
            <a:xfrm>
              <a:off x="5279136" y="619317"/>
              <a:ext cx="3694176" cy="1138769"/>
            </a:xfrm>
            <a:prstGeom prst="rect">
              <a:avLst/>
            </a:prstGeom>
          </p:spPr>
          <p:txBody>
            <a:bodyPr wrap="square" lIns="121917" tIns="60958" rIns="121917" bIns="60958">
              <a:spAutoFit/>
            </a:bodyPr>
            <a:lstStyle/>
            <a:p>
              <a:r>
                <a:rPr lang="en-US" sz="6600" dirty="0" smtClean="0">
                  <a:solidFill>
                    <a:srgbClr val="2E3F7E"/>
                  </a:solidFill>
                  <a:latin typeface="Bahnschrift SemiLight" panose="020B0502040204020203" pitchFamily="34" charset="0"/>
                  <a:ea typeface="Cambria Math" panose="02040503050406030204" pitchFamily="18" charset="0"/>
                  <a:cs typeface="Arial" panose="020B0604020202020204" pitchFamily="34" charset="0"/>
                </a:rPr>
                <a:t>museum</a:t>
              </a:r>
              <a:r>
                <a:rPr lang="en-US" sz="6600" dirty="0" smtClean="0">
                  <a:solidFill>
                    <a:srgbClr val="384D9A"/>
                  </a:solidFill>
                  <a:latin typeface="Bahnschrift SemiLight" panose="020B0502040204020203" pitchFamily="34" charset="0"/>
                  <a:ea typeface="Cambria Math" panose="02040503050406030204" pitchFamily="18" charset="0"/>
                  <a:cs typeface="Arial" panose="020B0604020202020204" pitchFamily="34" charset="0"/>
                </a:rPr>
                <a:t> </a:t>
              </a:r>
              <a:endParaRPr lang="ru-RU" sz="6600" dirty="0">
                <a:solidFill>
                  <a:srgbClr val="384D9A"/>
                </a:solidFill>
                <a:latin typeface="Bahnschrift SemiLight" panose="020B0502040204020203" pitchFamily="34" charset="0"/>
                <a:ea typeface="Cambria Math" panose="02040503050406030204" pitchFamily="18" charset="0"/>
                <a:cs typeface="Arial" panose="020B0604020202020204" pitchFamily="34" charset="0"/>
              </a:endParaRPr>
            </a:p>
          </p:txBody>
        </p:sp>
        <p:pic>
          <p:nvPicPr>
            <p:cNvPr id="5122" name="Picture 2" descr="C:\Users\Админ\Downloads\Copy of CREATING A VIRTUAL GEOGRAPHIC LEARNING ENVIRONMENT ANd ITS USER ASSESSMENT (3).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100" t="7978" r="18842" b="73569"/>
            <a:stretch/>
          </p:blipFill>
          <p:spPr bwMode="auto">
            <a:xfrm>
              <a:off x="941760" y="302180"/>
              <a:ext cx="4337376" cy="15084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47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sk-SK" dirty="0"/>
              <a:t>EM Copernicus Digital Earth</a:t>
            </a:r>
          </a:p>
        </p:txBody>
      </p:sp>
      <p:sp>
        <p:nvSpPr>
          <p:cNvPr id="5" name="Прямоугольник 4"/>
          <p:cNvSpPr/>
          <p:nvPr/>
        </p:nvSpPr>
        <p:spPr>
          <a:xfrm>
            <a:off x="233916" y="474982"/>
            <a:ext cx="8975534" cy="707886"/>
          </a:xfrm>
          <a:prstGeom prst="rect">
            <a:avLst/>
          </a:prstGeom>
        </p:spPr>
        <p:txBody>
          <a:bodyPr wrap="none">
            <a:spAutoFit/>
          </a:bodyPr>
          <a:lstStyle/>
          <a:p>
            <a:r>
              <a:rPr lang="en-GB" sz="4000" b="1" i="1" dirty="0" smtClean="0">
                <a:solidFill>
                  <a:srgbClr val="002060"/>
                </a:solidFill>
                <a:latin typeface="Times New Roman" panose="02020603050405020304" pitchFamily="18" charset="0"/>
                <a:cs typeface="Times New Roman" panose="02020603050405020304" pitchFamily="18" charset="0"/>
              </a:rPr>
              <a:t>INSIGHTS </a:t>
            </a:r>
            <a:r>
              <a:rPr lang="en-GB" sz="2800" b="1" i="1" dirty="0" smtClean="0">
                <a:solidFill>
                  <a:srgbClr val="002060"/>
                </a:solidFill>
                <a:latin typeface="Times New Roman" panose="02020603050405020304" pitchFamily="18" charset="0"/>
                <a:cs typeface="Times New Roman" panose="02020603050405020304" pitchFamily="18" charset="0"/>
              </a:rPr>
              <a:t>FROM EYE-TRACKING EXPERIMENT</a:t>
            </a:r>
            <a:endParaRPr lang="ru-RU" sz="3200" b="1" i="1" dirty="0">
              <a:solidFill>
                <a:srgbClr val="002060"/>
              </a:solidFill>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788" y="1353680"/>
            <a:ext cx="8632318" cy="451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33916" y="6015173"/>
            <a:ext cx="6627627" cy="276999"/>
          </a:xfrm>
          <a:prstGeom prst="rect">
            <a:avLst/>
          </a:prstGeom>
        </p:spPr>
        <p:txBody>
          <a:bodyPr wrap="square">
            <a:spAutoFit/>
          </a:bodyPr>
          <a:lstStyle/>
          <a:p>
            <a:pPr marL="171450" indent="-171450">
              <a:buFont typeface="Arial" panose="020B0604020202020204" pitchFamily="34" charset="0"/>
              <a:buChar char="•"/>
            </a:pPr>
            <a:r>
              <a:rPr lang="en-US" sz="1200" b="1" i="1" dirty="0">
                <a:solidFill>
                  <a:srgbClr val="C49500"/>
                </a:solidFill>
                <a:latin typeface="Times New Roman" panose="02020603050405020304" pitchFamily="18" charset="0"/>
                <a:cs typeface="Times New Roman" panose="02020603050405020304" pitchFamily="18" charset="0"/>
              </a:rPr>
              <a:t>participants P08, P11, P14, P18, and P20 </a:t>
            </a:r>
            <a:r>
              <a:rPr lang="en-US" sz="1200" b="1" i="1" dirty="0" smtClean="0">
                <a:solidFill>
                  <a:srgbClr val="C49500"/>
                </a:solidFill>
                <a:latin typeface="Times New Roman" panose="02020603050405020304" pitchFamily="18" charset="0"/>
                <a:cs typeface="Times New Roman" panose="02020603050405020304" pitchFamily="18" charset="0"/>
              </a:rPr>
              <a:t>allocated a </a:t>
            </a:r>
            <a:r>
              <a:rPr lang="en-US" sz="1200" b="1" i="1" dirty="0">
                <a:solidFill>
                  <a:srgbClr val="C49500"/>
                </a:solidFill>
                <a:latin typeface="Times New Roman" panose="02020603050405020304" pitchFamily="18" charset="0"/>
                <a:cs typeface="Times New Roman" panose="02020603050405020304" pitchFamily="18" charset="0"/>
              </a:rPr>
              <a:t>greater amount of time to watching videos</a:t>
            </a:r>
            <a:endParaRPr lang="ru-RU" sz="1200" b="1" i="1" dirty="0">
              <a:solidFill>
                <a:srgbClr val="C495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8217325" y="1015126"/>
            <a:ext cx="3753293" cy="677108"/>
          </a:xfrm>
          <a:prstGeom prst="rect">
            <a:avLst/>
          </a:prstGeom>
        </p:spPr>
        <p:txBody>
          <a:bodyPr wrap="square">
            <a:spAutoFit/>
          </a:bodyPr>
          <a:lstStyle/>
          <a:p>
            <a:pPr lvl="2" algn="r"/>
            <a:r>
              <a:rPr lang="cs-CZ" sz="1600" b="1" i="1" dirty="0" smtClean="0">
                <a:solidFill>
                  <a:srgbClr val="E6AF00"/>
                </a:solidFill>
                <a:latin typeface="Times New Roman" panose="02020603050405020304" pitchFamily="18" charset="0"/>
                <a:cs typeface="Times New Roman" panose="02020603050405020304" pitchFamily="18" charset="0"/>
              </a:rPr>
              <a:t>VISUAL </a:t>
            </a:r>
            <a:r>
              <a:rPr lang="en-US" sz="1600" b="1" i="1" dirty="0" smtClean="0">
                <a:solidFill>
                  <a:srgbClr val="E6AF00"/>
                </a:solidFill>
                <a:latin typeface="Times New Roman" panose="02020603050405020304" pitchFamily="18" charset="0"/>
                <a:cs typeface="Times New Roman" panose="02020603050405020304" pitchFamily="18" charset="0"/>
              </a:rPr>
              <a:t> </a:t>
            </a:r>
            <a:r>
              <a:rPr lang="cs-CZ" sz="1600" b="1" i="1" dirty="0" smtClean="0">
                <a:solidFill>
                  <a:srgbClr val="E6AF00"/>
                </a:solidFill>
                <a:latin typeface="Times New Roman" panose="02020603050405020304" pitchFamily="18" charset="0"/>
                <a:cs typeface="Times New Roman" panose="02020603050405020304" pitchFamily="18" charset="0"/>
              </a:rPr>
              <a:t>ATTENTION</a:t>
            </a:r>
            <a:endParaRPr lang="en-US" sz="1600" b="1" i="1" dirty="0" smtClean="0">
              <a:solidFill>
                <a:srgbClr val="E6AF00"/>
              </a:solidFill>
              <a:latin typeface="Times New Roman" panose="02020603050405020304" pitchFamily="18" charset="0"/>
              <a:cs typeface="Times New Roman" panose="02020603050405020304" pitchFamily="18" charset="0"/>
            </a:endParaRPr>
          </a:p>
          <a:p>
            <a:pPr marL="1200150" lvl="2" indent="-285750" algn="r">
              <a:buFont typeface="Arial" panose="020B0604020202020204" pitchFamily="34" charset="0"/>
              <a:buChar char="•"/>
            </a:pPr>
            <a:r>
              <a:rPr lang="en-US" sz="1100" i="1" dirty="0">
                <a:solidFill>
                  <a:srgbClr val="C49500"/>
                </a:solidFill>
                <a:latin typeface="Times New Roman" panose="02020603050405020304" pitchFamily="18" charset="0"/>
                <a:cs typeface="Times New Roman" panose="02020603050405020304" pitchFamily="18" charset="0"/>
              </a:rPr>
              <a:t>Visual Intake</a:t>
            </a:r>
          </a:p>
          <a:p>
            <a:pPr marL="1200150" lvl="2" indent="-285750" algn="r">
              <a:buFont typeface="Arial" panose="020B0604020202020204" pitchFamily="34" charset="0"/>
              <a:buChar char="•"/>
            </a:pPr>
            <a:r>
              <a:rPr lang="en-US" sz="1100" i="1" dirty="0">
                <a:solidFill>
                  <a:srgbClr val="C49500"/>
                </a:solidFill>
                <a:latin typeface="Times New Roman" panose="02020603050405020304" pitchFamily="18" charset="0"/>
                <a:cs typeface="Times New Roman" panose="02020603050405020304" pitchFamily="18" charset="0"/>
              </a:rPr>
              <a:t>Total Dwell Time</a:t>
            </a:r>
            <a:endParaRPr lang="ru-RU" sz="1100" i="1" dirty="0">
              <a:solidFill>
                <a:srgbClr val="C49500"/>
              </a:solidFill>
              <a:latin typeface="Times New Roman" panose="02020603050405020304" pitchFamily="18" charset="0"/>
              <a:cs typeface="Times New Roman" panose="02020603050405020304" pitchFamily="18" charset="0"/>
            </a:endParaRPr>
          </a:p>
        </p:txBody>
      </p:sp>
      <p:pic>
        <p:nvPicPr>
          <p:cNvPr id="10" name="Picture 2" descr="C:\Users\Админ\Downloads\Copy of CREATING A VIRTUAL GEOGRAPHIC LEARNING ENVIRONMENT ANd ITS USER ASSESSMENT (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00" t="4632" r="15973" b="76323"/>
          <a:stretch/>
        </p:blipFill>
        <p:spPr bwMode="auto">
          <a:xfrm>
            <a:off x="10239469" y="5286989"/>
            <a:ext cx="1644450" cy="112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7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sk-SK" dirty="0"/>
              <a:t>EM Copernicus Digital Earth</a:t>
            </a: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905"/>
          <a:stretch/>
        </p:blipFill>
        <p:spPr bwMode="auto">
          <a:xfrm>
            <a:off x="399016" y="1183706"/>
            <a:ext cx="5519070" cy="277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804" b="3162"/>
          <a:stretch/>
        </p:blipFill>
        <p:spPr bwMode="auto">
          <a:xfrm>
            <a:off x="5914583" y="3480082"/>
            <a:ext cx="5981623" cy="286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986902" y="1476458"/>
            <a:ext cx="5897017" cy="1823576"/>
          </a:xfrm>
          <a:prstGeom prst="rect">
            <a:avLst/>
          </a:prstGeom>
        </p:spPr>
        <p:txBody>
          <a:bodyPr wrap="square">
            <a:spAutoFit/>
          </a:bodyPr>
          <a:lstStyle/>
          <a:p>
            <a:pPr marL="285750" indent="-285750">
              <a:buFont typeface="Arial" panose="020B0604020202020204" pitchFamily="34" charset="0"/>
              <a:buChar char="•"/>
            </a:pPr>
            <a:r>
              <a:rPr lang="en-US" sz="1300" b="1" i="1" dirty="0" err="1" smtClean="0">
                <a:solidFill>
                  <a:srgbClr val="0070C0"/>
                </a:solidFill>
                <a:latin typeface="Times New Roman" panose="02020603050405020304" pitchFamily="18" charset="0"/>
                <a:cs typeface="Times New Roman" panose="02020603050405020304" pitchFamily="18" charset="0"/>
              </a:rPr>
              <a:t>VeniceVideo</a:t>
            </a:r>
            <a:r>
              <a:rPr lang="en-US" sz="1300" b="1" i="1" dirty="0" smtClean="0">
                <a:solidFill>
                  <a:srgbClr val="0070C0"/>
                </a:solidFill>
                <a:latin typeface="Times New Roman" panose="02020603050405020304" pitchFamily="18" charset="0"/>
                <a:cs typeface="Times New Roman" panose="02020603050405020304" pitchFamily="18" charset="0"/>
              </a:rPr>
              <a:t> exhibit </a:t>
            </a:r>
            <a:r>
              <a:rPr lang="en-US" sz="1300" dirty="0" smtClean="0">
                <a:solidFill>
                  <a:srgbClr val="0070C0"/>
                </a:solidFill>
                <a:latin typeface="Times New Roman" panose="02020603050405020304" pitchFamily="18" charset="0"/>
                <a:cs typeface="Times New Roman" panose="02020603050405020304" pitchFamily="18" charset="0"/>
              </a:rPr>
              <a:t>had </a:t>
            </a:r>
            <a:r>
              <a:rPr lang="en-US" sz="1300" dirty="0">
                <a:solidFill>
                  <a:srgbClr val="0070C0"/>
                </a:solidFill>
                <a:latin typeface="Times New Roman" panose="02020603050405020304" pitchFamily="18" charset="0"/>
                <a:cs typeface="Times New Roman" panose="02020603050405020304" pitchFamily="18" charset="0"/>
              </a:rPr>
              <a:t>the highest mean value (M = 25.50; SD = 31.89</a:t>
            </a:r>
            <a:r>
              <a:rPr lang="en-US" sz="1300" dirty="0" smtClean="0">
                <a:solidFill>
                  <a:srgbClr val="0070C0"/>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sz="700"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300" b="1" i="1" dirty="0" smtClean="0">
                <a:solidFill>
                  <a:srgbClr val="0070C0"/>
                </a:solidFill>
                <a:latin typeface="Times New Roman" panose="02020603050405020304" pitchFamily="18" charset="0"/>
                <a:cs typeface="Times New Roman" panose="02020603050405020304" pitchFamily="18" charset="0"/>
              </a:rPr>
              <a:t>Rocket exhibit</a:t>
            </a:r>
            <a:r>
              <a:rPr lang="en-US" sz="1300" dirty="0" smtClean="0">
                <a:solidFill>
                  <a:srgbClr val="0070C0"/>
                </a:solidFill>
                <a:latin typeface="Times New Roman" panose="02020603050405020304" pitchFamily="18" charset="0"/>
                <a:cs typeface="Times New Roman" panose="02020603050405020304" pitchFamily="18" charset="0"/>
              </a:rPr>
              <a:t> had </a:t>
            </a:r>
            <a:r>
              <a:rPr lang="en-US" sz="1300" dirty="0">
                <a:solidFill>
                  <a:srgbClr val="0070C0"/>
                </a:solidFill>
                <a:latin typeface="Times New Roman" panose="02020603050405020304" pitchFamily="18" charset="0"/>
                <a:cs typeface="Times New Roman" panose="02020603050405020304" pitchFamily="18" charset="0"/>
              </a:rPr>
              <a:t>the lowest mean value (M = 7.59; SD = 8.83</a:t>
            </a:r>
            <a:r>
              <a:rPr lang="en-US" sz="1300" dirty="0" smtClean="0">
                <a:solidFill>
                  <a:srgbClr val="0070C0"/>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sz="700"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300" dirty="0" smtClean="0">
                <a:solidFill>
                  <a:srgbClr val="0070C0"/>
                </a:solidFill>
                <a:latin typeface="Times New Roman" panose="02020603050405020304" pitchFamily="18" charset="0"/>
                <a:cs typeface="Times New Roman" panose="02020603050405020304" pitchFamily="18" charset="0"/>
              </a:rPr>
              <a:t>The </a:t>
            </a:r>
            <a:r>
              <a:rPr lang="en-US" sz="1300" dirty="0">
                <a:solidFill>
                  <a:srgbClr val="0070C0"/>
                </a:solidFill>
                <a:latin typeface="Times New Roman" panose="02020603050405020304" pitchFamily="18" charset="0"/>
                <a:cs typeface="Times New Roman" panose="02020603050405020304" pitchFamily="18" charset="0"/>
              </a:rPr>
              <a:t>mean values for the remaining AOIs varied from 8.12 (Satellite) to 24.39 (</a:t>
            </a:r>
            <a:r>
              <a:rPr lang="en-US" sz="1300" dirty="0" err="1">
                <a:solidFill>
                  <a:srgbClr val="0070C0"/>
                </a:solidFill>
                <a:latin typeface="Times New Roman" panose="02020603050405020304" pitchFamily="18" charset="0"/>
                <a:cs typeface="Times New Roman" panose="02020603050405020304" pitchFamily="18" charset="0"/>
              </a:rPr>
              <a:t>EstecVideo</a:t>
            </a:r>
            <a:r>
              <a:rPr lang="en-US" sz="1300" dirty="0" smtClean="0">
                <a:solidFill>
                  <a:srgbClr val="0070C0"/>
                </a:solidFill>
                <a:latin typeface="Times New Roman" panose="02020603050405020304" pitchFamily="18" charset="0"/>
                <a:cs typeface="Times New Roman" panose="02020603050405020304" pitchFamily="18" charset="0"/>
              </a:rPr>
              <a:t>)</a:t>
            </a:r>
            <a:r>
              <a:rPr lang="cs-CZ" sz="1200" dirty="0">
                <a:solidFill>
                  <a:srgbClr val="0070C0"/>
                </a:solidFill>
                <a:latin typeface="Times New Roman" panose="02020603050405020304" pitchFamily="18" charset="0"/>
                <a:cs typeface="Times New Roman" panose="02020603050405020304" pitchFamily="18" charset="0"/>
              </a:rPr>
              <a:t> </a:t>
            </a:r>
            <a:r>
              <a:rPr lang="ru-RU" sz="1200" dirty="0">
                <a:solidFill>
                  <a:srgbClr val="0070C0"/>
                </a:solidFill>
                <a:latin typeface="Times New Roman" panose="02020603050405020304" pitchFamily="18" charset="0"/>
                <a:cs typeface="Times New Roman" panose="02020603050405020304" pitchFamily="18" charset="0"/>
              </a:rPr>
              <a:t> </a:t>
            </a:r>
            <a:r>
              <a:rPr lang="cs-CZ" sz="1200" dirty="0">
                <a:solidFill>
                  <a:srgbClr val="0070C0"/>
                </a:solidFill>
                <a:latin typeface="Times New Roman" panose="02020603050405020304" pitchFamily="18" charset="0"/>
                <a:cs typeface="Times New Roman" panose="02020603050405020304" pitchFamily="18" charset="0"/>
              </a:rPr>
              <a:t> </a:t>
            </a:r>
            <a:endParaRPr lang="en-US" sz="1200"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700"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1" i="1" dirty="0">
                <a:solidFill>
                  <a:srgbClr val="0070C0"/>
                </a:solidFill>
                <a:latin typeface="Times New Roman" panose="02020603050405020304" pitchFamily="18" charset="0"/>
                <a:cs typeface="Times New Roman" panose="02020603050405020304" pitchFamily="18" charset="0"/>
              </a:rPr>
              <a:t>These findings indicate that the content and presentation of different exhibits play a crucial role in directing users' visual attention</a:t>
            </a:r>
          </a:p>
          <a:p>
            <a:endParaRPr lang="ru-RU" sz="1050" dirty="0">
              <a:solidFill>
                <a:srgbClr val="0070C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907975" y="462623"/>
            <a:ext cx="6449201" cy="523220"/>
          </a:xfrm>
          <a:prstGeom prst="rect">
            <a:avLst/>
          </a:prstGeom>
        </p:spPr>
        <p:txBody>
          <a:bodyPr wrap="none">
            <a:spAutoFit/>
          </a:bodyPr>
          <a:lstStyle/>
          <a:p>
            <a:r>
              <a:rPr lang="cs-CZ" sz="2800" b="1" i="1" dirty="0">
                <a:solidFill>
                  <a:srgbClr val="002060"/>
                </a:solidFill>
                <a:latin typeface="Times New Roman" panose="02020603050405020304" pitchFamily="18" charset="0"/>
                <a:cs typeface="Times New Roman" panose="02020603050405020304" pitchFamily="18" charset="0"/>
              </a:rPr>
              <a:t>Distribution of Visual Attention </a:t>
            </a:r>
            <a:r>
              <a:rPr lang="en-US" sz="2800" b="1" i="1" dirty="0" smtClean="0">
                <a:solidFill>
                  <a:srgbClr val="002060"/>
                </a:solidFill>
                <a:latin typeface="Times New Roman" panose="02020603050405020304" pitchFamily="18" charset="0"/>
                <a:cs typeface="Times New Roman" panose="02020603050405020304" pitchFamily="18" charset="0"/>
              </a:rPr>
              <a:t>per</a:t>
            </a:r>
            <a:r>
              <a:rPr lang="cs-CZ" sz="2800" b="1" i="1" dirty="0" smtClean="0">
                <a:solidFill>
                  <a:srgbClr val="002060"/>
                </a:solidFill>
                <a:latin typeface="Times New Roman" panose="02020603050405020304" pitchFamily="18" charset="0"/>
                <a:cs typeface="Times New Roman" panose="02020603050405020304" pitchFamily="18" charset="0"/>
              </a:rPr>
              <a:t> </a:t>
            </a:r>
            <a:r>
              <a:rPr lang="cs-CZ" sz="2800" b="1" i="1" dirty="0">
                <a:solidFill>
                  <a:srgbClr val="002060"/>
                </a:solidFill>
                <a:latin typeface="Times New Roman" panose="02020603050405020304" pitchFamily="18" charset="0"/>
                <a:cs typeface="Times New Roman" panose="02020603050405020304" pitchFamily="18" charset="0"/>
              </a:rPr>
              <a:t>AOIs  </a:t>
            </a:r>
            <a:endParaRPr lang="ru-RU" sz="2800" b="1" i="1" dirty="0">
              <a:solidFill>
                <a:srgbClr val="00206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30200" y="4438364"/>
            <a:ext cx="5802376" cy="1831271"/>
          </a:xfrm>
          <a:prstGeom prst="rect">
            <a:avLst/>
          </a:prstGeom>
        </p:spPr>
        <p:txBody>
          <a:bodyPr wrap="square">
            <a:spAutoFit/>
          </a:bodyPr>
          <a:lstStyle/>
          <a:p>
            <a:pPr marL="285750" indent="-285750">
              <a:buFont typeface="Arial" panose="020B0604020202020204" pitchFamily="34" charset="0"/>
              <a:buChar char="•"/>
            </a:pPr>
            <a:r>
              <a:rPr lang="en-US" sz="1200" b="1" i="1" dirty="0" smtClean="0">
                <a:solidFill>
                  <a:srgbClr val="7030A0"/>
                </a:solidFill>
                <a:latin typeface="Times New Roman" panose="02020603050405020304" pitchFamily="18" charset="0"/>
                <a:cs typeface="Times New Roman" panose="02020603050405020304" pitchFamily="18" charset="0"/>
              </a:rPr>
              <a:t>Ocean </a:t>
            </a:r>
            <a:r>
              <a:rPr lang="en-US" sz="1200" b="1" i="1" dirty="0">
                <a:solidFill>
                  <a:srgbClr val="7030A0"/>
                </a:solidFill>
                <a:latin typeface="Times New Roman" panose="02020603050405020304" pitchFamily="18" charset="0"/>
                <a:cs typeface="Times New Roman" panose="02020603050405020304" pitchFamily="18" charset="0"/>
              </a:rPr>
              <a:t>exhibit </a:t>
            </a:r>
            <a:r>
              <a:rPr lang="en-US" sz="1200" dirty="0">
                <a:solidFill>
                  <a:srgbClr val="7030A0"/>
                </a:solidFill>
                <a:latin typeface="Times New Roman" panose="02020603050405020304" pitchFamily="18" charset="0"/>
                <a:cs typeface="Times New Roman" panose="02020603050405020304" pitchFamily="18" charset="0"/>
              </a:rPr>
              <a:t>had the highest mean value</a:t>
            </a:r>
            <a:r>
              <a:rPr lang="en-US" sz="1200" dirty="0" smtClean="0">
                <a:solidFill>
                  <a:srgbClr val="7030A0"/>
                </a:solidFill>
                <a:latin typeface="Times New Roman" panose="02020603050405020304" pitchFamily="18" charset="0"/>
                <a:cs typeface="Times New Roman" panose="02020603050405020304" pitchFamily="18" charset="0"/>
              </a:rPr>
              <a:t> </a:t>
            </a:r>
            <a:r>
              <a:rPr lang="en-US" sz="1200" dirty="0">
                <a:solidFill>
                  <a:srgbClr val="7030A0"/>
                </a:solidFill>
                <a:latin typeface="Times New Roman" panose="02020603050405020304" pitchFamily="18" charset="0"/>
                <a:cs typeface="Times New Roman" panose="02020603050405020304" pitchFamily="18" charset="0"/>
              </a:rPr>
              <a:t>(M = 11.60; SD = </a:t>
            </a:r>
            <a:r>
              <a:rPr lang="en-US" sz="1200" dirty="0" smtClean="0">
                <a:solidFill>
                  <a:srgbClr val="7030A0"/>
                </a:solidFill>
                <a:latin typeface="Times New Roman" panose="02020603050405020304" pitchFamily="18" charset="0"/>
                <a:cs typeface="Times New Roman" panose="02020603050405020304" pitchFamily="18" charset="0"/>
              </a:rPr>
              <a:t>4.46)</a:t>
            </a:r>
          </a:p>
          <a:p>
            <a:pPr marL="285750" indent="-285750">
              <a:buFont typeface="Arial" panose="020B0604020202020204" pitchFamily="34" charset="0"/>
              <a:buChar char="•"/>
            </a:pPr>
            <a:endParaRPr lang="en-US" sz="700" dirty="0" smtClean="0">
              <a:solidFill>
                <a:srgbClr val="7030A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b="1" i="1" dirty="0" err="1" smtClean="0">
                <a:solidFill>
                  <a:srgbClr val="7030A0"/>
                </a:solidFill>
                <a:latin typeface="Times New Roman" panose="02020603050405020304" pitchFamily="18" charset="0"/>
                <a:cs typeface="Times New Roman" panose="02020603050405020304" pitchFamily="18" charset="0"/>
              </a:rPr>
              <a:t>SeaLevelRiseVideo</a:t>
            </a:r>
            <a:r>
              <a:rPr lang="en-US" sz="1200" dirty="0" smtClean="0">
                <a:solidFill>
                  <a:srgbClr val="7030A0"/>
                </a:solidFill>
                <a:latin typeface="Times New Roman" panose="02020603050405020304" pitchFamily="18" charset="0"/>
                <a:cs typeface="Times New Roman" panose="02020603050405020304" pitchFamily="18" charset="0"/>
              </a:rPr>
              <a:t> </a:t>
            </a:r>
            <a:r>
              <a:rPr lang="en-US" sz="1200" b="1" i="1" dirty="0" smtClean="0">
                <a:solidFill>
                  <a:srgbClr val="7030A0"/>
                </a:solidFill>
                <a:latin typeface="Times New Roman" panose="02020603050405020304" pitchFamily="18" charset="0"/>
                <a:cs typeface="Times New Roman" panose="02020603050405020304" pitchFamily="18" charset="0"/>
              </a:rPr>
              <a:t>exhibit</a:t>
            </a:r>
            <a:r>
              <a:rPr lang="en-US" sz="1200" dirty="0">
                <a:solidFill>
                  <a:srgbClr val="7030A0"/>
                </a:solidFill>
                <a:latin typeface="Times New Roman" panose="02020603050405020304" pitchFamily="18" charset="0"/>
                <a:cs typeface="Times New Roman" panose="02020603050405020304" pitchFamily="18" charset="0"/>
              </a:rPr>
              <a:t> </a:t>
            </a:r>
            <a:r>
              <a:rPr lang="en-US" sz="1200" dirty="0" smtClean="0">
                <a:solidFill>
                  <a:srgbClr val="7030A0"/>
                </a:solidFill>
                <a:latin typeface="Times New Roman" panose="02020603050405020304" pitchFamily="18" charset="0"/>
                <a:cs typeface="Times New Roman" panose="02020603050405020304" pitchFamily="18" charset="0"/>
              </a:rPr>
              <a:t>recorded </a:t>
            </a:r>
            <a:r>
              <a:rPr lang="en-US" sz="1200" dirty="0">
                <a:solidFill>
                  <a:srgbClr val="7030A0"/>
                </a:solidFill>
                <a:latin typeface="Times New Roman" panose="02020603050405020304" pitchFamily="18" charset="0"/>
                <a:cs typeface="Times New Roman" panose="02020603050405020304" pitchFamily="18" charset="0"/>
              </a:rPr>
              <a:t>the lowest mean value (M = 3.30, SD = 2.99</a:t>
            </a:r>
            <a:r>
              <a:rPr lang="en-US" sz="1200" dirty="0" smtClean="0">
                <a:solidFill>
                  <a:srgbClr val="7030A0"/>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700" dirty="0">
              <a:solidFill>
                <a:srgbClr val="7030A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smtClean="0">
                <a:solidFill>
                  <a:srgbClr val="7030A0"/>
                </a:solidFill>
                <a:latin typeface="Times New Roman" panose="02020603050405020304" pitchFamily="18" charset="0"/>
                <a:cs typeface="Times New Roman" panose="02020603050405020304" pitchFamily="18" charset="0"/>
              </a:rPr>
              <a:t>Among </a:t>
            </a:r>
            <a:r>
              <a:rPr lang="en-US" sz="1200" dirty="0">
                <a:solidFill>
                  <a:srgbClr val="7030A0"/>
                </a:solidFill>
                <a:latin typeface="Times New Roman" panose="02020603050405020304" pitchFamily="18" charset="0"/>
                <a:cs typeface="Times New Roman" panose="02020603050405020304" pitchFamily="18" charset="0"/>
              </a:rPr>
              <a:t>the other AOIs, the mean values varied from 11.00 (Rocket) to 4.20 (</a:t>
            </a:r>
            <a:r>
              <a:rPr lang="en-US" sz="1200" dirty="0" err="1">
                <a:solidFill>
                  <a:srgbClr val="7030A0"/>
                </a:solidFill>
                <a:latin typeface="Times New Roman" panose="02020603050405020304" pitchFamily="18" charset="0"/>
                <a:cs typeface="Times New Roman" panose="02020603050405020304" pitchFamily="18" charset="0"/>
              </a:rPr>
              <a:t>VeniceVideo</a:t>
            </a:r>
            <a:r>
              <a:rPr lang="en-US" sz="1200" dirty="0" smtClean="0">
                <a:solidFill>
                  <a:srgbClr val="7030A0"/>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1200" dirty="0" smtClean="0">
              <a:solidFill>
                <a:srgbClr val="7030A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300" b="1" i="1" dirty="0">
                <a:solidFill>
                  <a:srgbClr val="7030A0"/>
                </a:solidFill>
                <a:latin typeface="Times New Roman" panose="02020603050405020304" pitchFamily="18" charset="0"/>
                <a:cs typeface="Times New Roman" panose="02020603050405020304" pitchFamily="18" charset="0"/>
              </a:rPr>
              <a:t>These findings highlight the varying levels of engagement participants had with different exhibits. Factors such as the relevance, complexity, and visual appeal of the exhibits may have influenced the overall visual </a:t>
            </a:r>
            <a:r>
              <a:rPr lang="en-US" sz="1300" b="1" i="1" dirty="0" smtClean="0">
                <a:solidFill>
                  <a:srgbClr val="7030A0"/>
                </a:solidFill>
                <a:latin typeface="Times New Roman" panose="02020603050405020304" pitchFamily="18" charset="0"/>
                <a:cs typeface="Times New Roman" panose="02020603050405020304" pitchFamily="18" charset="0"/>
              </a:rPr>
              <a:t>attention</a:t>
            </a:r>
            <a:endParaRPr lang="ru-RU" sz="1300" b="1" i="1" dirty="0">
              <a:solidFill>
                <a:srgbClr val="7030A0"/>
              </a:solidFill>
              <a:latin typeface="Times New Roman" panose="02020603050405020304" pitchFamily="18" charset="0"/>
              <a:cs typeface="Times New Roman" panose="02020603050405020304" pitchFamily="18" charset="0"/>
            </a:endParaRPr>
          </a:p>
        </p:txBody>
      </p:sp>
      <p:pic>
        <p:nvPicPr>
          <p:cNvPr id="10" name="Picture 2" descr="C:\Users\Админ\Downloads\Copy of CREATING A VIRTUAL GEOGRAPHIC LEARNING ENVIRONMENT ANd ITS USER ASSESSMENT (5).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800" t="4632" r="15973" b="76323"/>
          <a:stretch/>
        </p:blipFill>
        <p:spPr bwMode="auto">
          <a:xfrm>
            <a:off x="10239469" y="5286989"/>
            <a:ext cx="1644450" cy="112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7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sk-SK" dirty="0"/>
              <a:t>EM Copernicus Digital Earth</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262" y="1212112"/>
            <a:ext cx="5439951" cy="271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383177" y="468868"/>
            <a:ext cx="3630033" cy="523220"/>
          </a:xfrm>
          <a:prstGeom prst="rect">
            <a:avLst/>
          </a:prstGeom>
        </p:spPr>
        <p:txBody>
          <a:bodyPr wrap="none">
            <a:spAutoFit/>
          </a:bodyPr>
          <a:lstStyle/>
          <a:p>
            <a:r>
              <a:rPr lang="en-US" sz="2800" b="1" i="1" dirty="0">
                <a:solidFill>
                  <a:srgbClr val="002060"/>
                </a:solidFill>
                <a:latin typeface="Times New Roman" panose="02020603050405020304" pitchFamily="18" charset="0"/>
                <a:cs typeface="Times New Roman" panose="02020603050405020304" pitchFamily="18" charset="0"/>
              </a:rPr>
              <a:t>Visual Intake per AOI  </a:t>
            </a:r>
            <a:endParaRPr lang="ru-RU" sz="2800" b="1" i="1" dirty="0">
              <a:solidFill>
                <a:srgbClr val="002060"/>
              </a:solidFill>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097989727"/>
              </p:ext>
            </p:extLst>
          </p:nvPr>
        </p:nvGraphicFramePr>
        <p:xfrm>
          <a:off x="2374900" y="4529328"/>
          <a:ext cx="7211769" cy="1755648"/>
        </p:xfrm>
        <a:graphic>
          <a:graphicData uri="http://schemas.openxmlformats.org/drawingml/2006/table">
            <a:tbl>
              <a:tblPr>
                <a:tableStyleId>{BC89EF96-8CEA-46FF-86C4-4CE0E7609802}</a:tableStyleId>
              </a:tblPr>
              <a:tblGrid>
                <a:gridCol w="2521879"/>
                <a:gridCol w="2344945"/>
                <a:gridCol w="2344945"/>
              </a:tblGrid>
              <a:tr h="216861">
                <a:tc>
                  <a:txBody>
                    <a:bodyPr/>
                    <a:lstStyle/>
                    <a:p>
                      <a:pPr algn="just">
                        <a:lnSpc>
                          <a:spcPct val="120000"/>
                        </a:lnSpc>
                        <a:spcBef>
                          <a:spcPts val="200"/>
                        </a:spcBef>
                        <a:spcAft>
                          <a:spcPts val="100"/>
                        </a:spcAft>
                      </a:pPr>
                      <a:r>
                        <a:rPr lang="cs-CZ" sz="1200" dirty="0">
                          <a:solidFill>
                            <a:schemeClr val="accent5">
                              <a:lumMod val="75000"/>
                            </a:schemeClr>
                          </a:solidFill>
                          <a:effectLst/>
                          <a:latin typeface="Times New Roman" panose="02020603050405020304" pitchFamily="18" charset="0"/>
                          <a:cs typeface="Times New Roman" panose="02020603050405020304" pitchFamily="18" charset="0"/>
                        </a:rPr>
                        <a:t>Demographic Characteristics</a:t>
                      </a:r>
                      <a:endParaRPr lang="ru-RU" sz="1200" dirty="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20000"/>
                        </a:lnSpc>
                        <a:spcBef>
                          <a:spcPts val="200"/>
                        </a:spcBef>
                        <a:spcAft>
                          <a:spcPts val="100"/>
                        </a:spcAft>
                      </a:pPr>
                      <a:r>
                        <a:rPr lang="cs-CZ" sz="1200" dirty="0">
                          <a:solidFill>
                            <a:schemeClr val="accent5">
                              <a:lumMod val="75000"/>
                            </a:schemeClr>
                          </a:solidFill>
                          <a:effectLst/>
                          <a:latin typeface="Times New Roman" panose="02020603050405020304" pitchFamily="18" charset="0"/>
                          <a:cs typeface="Times New Roman" panose="02020603050405020304" pitchFamily="18" charset="0"/>
                        </a:rPr>
                        <a:t>Parameters</a:t>
                      </a:r>
                      <a:endParaRPr lang="ru-RU" sz="1200" dirty="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No. of Participants (%)</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r>
              <a:tr h="216861">
                <a:tc gridSpan="2">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Total no. of Participants </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hMerge="1">
                  <a:txBody>
                    <a:bodyPr/>
                    <a:lstStyle/>
                    <a:p>
                      <a:endParaRPr lang="ru-RU"/>
                    </a:p>
                  </a:txBody>
                  <a:tcPr/>
                </a:tc>
                <a:tc>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20 (100%)</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r>
              <a:tr h="216861">
                <a:tc rowSpan="2">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Gender</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Male</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20000"/>
                        </a:lnSpc>
                        <a:spcBef>
                          <a:spcPts val="200"/>
                        </a:spcBef>
                        <a:spcAft>
                          <a:spcPts val="100"/>
                        </a:spcAft>
                      </a:pPr>
                      <a:r>
                        <a:rPr lang="cs-CZ" sz="1200" dirty="0">
                          <a:solidFill>
                            <a:schemeClr val="accent5">
                              <a:lumMod val="75000"/>
                            </a:schemeClr>
                          </a:solidFill>
                          <a:effectLst/>
                          <a:latin typeface="Times New Roman" panose="02020603050405020304" pitchFamily="18" charset="0"/>
                          <a:cs typeface="Times New Roman" panose="02020603050405020304" pitchFamily="18" charset="0"/>
                        </a:rPr>
                        <a:t>8 (40%)</a:t>
                      </a:r>
                      <a:endParaRPr lang="ru-RU" sz="1200" dirty="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r>
              <a:tr h="216861">
                <a:tc vMerge="1">
                  <a:txBody>
                    <a:bodyPr/>
                    <a:lstStyle/>
                    <a:p>
                      <a:endParaRPr lang="ru-RU"/>
                    </a:p>
                  </a:txBody>
                  <a:tcPr/>
                </a:tc>
                <a:tc>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Female</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12 (60%)</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r>
              <a:tr h="216861">
                <a:tc rowSpan="2">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Age</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18-28</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10 (50%)</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r>
              <a:tr h="216861">
                <a:tc vMerge="1">
                  <a:txBody>
                    <a:bodyPr/>
                    <a:lstStyle/>
                    <a:p>
                      <a:endParaRPr lang="ru-RU"/>
                    </a:p>
                  </a:txBody>
                  <a:tcPr/>
                </a:tc>
                <a:tc>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29-59</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10 (50%)</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r>
              <a:tr h="216861">
                <a:tc rowSpan="2">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Previous VR Experience</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Yes</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20000"/>
                        </a:lnSpc>
                        <a:spcBef>
                          <a:spcPts val="200"/>
                        </a:spcBef>
                        <a:spcAft>
                          <a:spcPts val="100"/>
                        </a:spcAft>
                      </a:pPr>
                      <a:r>
                        <a:rPr lang="cs-CZ" sz="1200">
                          <a:solidFill>
                            <a:schemeClr val="accent5">
                              <a:lumMod val="75000"/>
                            </a:schemeClr>
                          </a:solidFill>
                          <a:effectLst/>
                          <a:latin typeface="Times New Roman" panose="02020603050405020304" pitchFamily="18" charset="0"/>
                          <a:cs typeface="Times New Roman" panose="02020603050405020304" pitchFamily="18" charset="0"/>
                        </a:rPr>
                        <a:t>11</a:t>
                      </a:r>
                      <a:endParaRPr lang="ru-RU" sz="120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r>
              <a:tr h="219336">
                <a:tc vMerge="1">
                  <a:txBody>
                    <a:bodyPr/>
                    <a:lstStyle/>
                    <a:p>
                      <a:endParaRPr lang="ru-RU"/>
                    </a:p>
                  </a:txBody>
                  <a:tcPr/>
                </a:tc>
                <a:tc>
                  <a:txBody>
                    <a:bodyPr/>
                    <a:lstStyle/>
                    <a:p>
                      <a:pPr algn="just">
                        <a:lnSpc>
                          <a:spcPct val="120000"/>
                        </a:lnSpc>
                        <a:spcBef>
                          <a:spcPts val="200"/>
                        </a:spcBef>
                        <a:spcAft>
                          <a:spcPts val="100"/>
                        </a:spcAft>
                      </a:pPr>
                      <a:r>
                        <a:rPr lang="cs-CZ" sz="1200" dirty="0">
                          <a:solidFill>
                            <a:schemeClr val="accent5">
                              <a:lumMod val="75000"/>
                            </a:schemeClr>
                          </a:solidFill>
                          <a:effectLst/>
                          <a:latin typeface="Times New Roman" panose="02020603050405020304" pitchFamily="18" charset="0"/>
                          <a:cs typeface="Times New Roman" panose="02020603050405020304" pitchFamily="18" charset="0"/>
                        </a:rPr>
                        <a:t>No</a:t>
                      </a:r>
                      <a:endParaRPr lang="ru-RU" sz="1200" dirty="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20000"/>
                        </a:lnSpc>
                        <a:spcBef>
                          <a:spcPts val="200"/>
                        </a:spcBef>
                        <a:spcAft>
                          <a:spcPts val="100"/>
                        </a:spcAft>
                      </a:pPr>
                      <a:r>
                        <a:rPr lang="cs-CZ" sz="1200" dirty="0">
                          <a:solidFill>
                            <a:schemeClr val="accent5">
                              <a:lumMod val="75000"/>
                            </a:schemeClr>
                          </a:solidFill>
                          <a:effectLst/>
                          <a:latin typeface="Times New Roman" panose="02020603050405020304" pitchFamily="18" charset="0"/>
                          <a:cs typeface="Times New Roman" panose="02020603050405020304" pitchFamily="18" charset="0"/>
                        </a:rPr>
                        <a:t>9</a:t>
                      </a:r>
                      <a:endParaRPr lang="ru-RU" sz="1200" dirty="0">
                        <a:solidFill>
                          <a:schemeClr val="accent5">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tc>
              </a:tr>
            </a:tbl>
          </a:graphicData>
        </a:graphic>
      </p:graphicFrame>
      <p:sp>
        <p:nvSpPr>
          <p:cNvPr id="8" name="Прямоугольник 7"/>
          <p:cNvSpPr/>
          <p:nvPr/>
        </p:nvSpPr>
        <p:spPr>
          <a:xfrm>
            <a:off x="1324373" y="4039862"/>
            <a:ext cx="3130985" cy="400110"/>
          </a:xfrm>
          <a:prstGeom prst="rect">
            <a:avLst/>
          </a:prstGeom>
        </p:spPr>
        <p:txBody>
          <a:bodyPr wrap="none">
            <a:spAutoFit/>
          </a:bodyPr>
          <a:lstStyle/>
          <a:p>
            <a:r>
              <a:rPr lang="cs-CZ" sz="2000" b="1" i="1" dirty="0">
                <a:solidFill>
                  <a:srgbClr val="0070C0"/>
                </a:solidFill>
                <a:latin typeface="Times New Roman" panose="02020603050405020304" pitchFamily="18" charset="0"/>
                <a:cs typeface="Times New Roman" panose="02020603050405020304" pitchFamily="18" charset="0"/>
              </a:rPr>
              <a:t>Participant Demographics </a:t>
            </a:r>
            <a:endParaRPr lang="ru-RU" sz="2000" b="1" i="1" dirty="0">
              <a:solidFill>
                <a:srgbClr val="0070C0"/>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5933360" y="1755761"/>
            <a:ext cx="5825067" cy="1631216"/>
          </a:xfrm>
          <a:prstGeom prst="rect">
            <a:avLst/>
          </a:prstGeom>
        </p:spPr>
        <p:txBody>
          <a:bodyPr wrap="square">
            <a:spAutoFit/>
          </a:bodyPr>
          <a:lstStyle/>
          <a:p>
            <a:pPr marL="285750" indent="-285750">
              <a:buFont typeface="Arial" panose="020B0604020202020204" pitchFamily="34" charset="0"/>
              <a:buChar char="•"/>
            </a:pPr>
            <a:r>
              <a:rPr lang="en-US" sz="1400" dirty="0" smtClean="0">
                <a:solidFill>
                  <a:schemeClr val="accent4">
                    <a:lumMod val="75000"/>
                  </a:schemeClr>
                </a:solidFill>
                <a:latin typeface="Times New Roman" panose="02020603050405020304" pitchFamily="18" charset="0"/>
                <a:cs typeface="Times New Roman" panose="02020603050405020304" pitchFamily="18" charset="0"/>
              </a:rPr>
              <a:t>The </a:t>
            </a:r>
            <a:r>
              <a:rPr lang="en-US" sz="1400" b="1" i="1" dirty="0">
                <a:solidFill>
                  <a:schemeClr val="accent4">
                    <a:lumMod val="75000"/>
                  </a:schemeClr>
                </a:solidFill>
                <a:latin typeface="Times New Roman" panose="02020603050405020304" pitchFamily="18" charset="0"/>
                <a:cs typeface="Times New Roman" panose="02020603050405020304" pitchFamily="18" charset="0"/>
              </a:rPr>
              <a:t>Ocean </a:t>
            </a:r>
            <a:r>
              <a:rPr lang="en-US" sz="1400" b="1" i="1" dirty="0" smtClean="0">
                <a:solidFill>
                  <a:schemeClr val="accent4">
                    <a:lumMod val="75000"/>
                  </a:schemeClr>
                </a:solidFill>
                <a:latin typeface="Times New Roman" panose="02020603050405020304" pitchFamily="18" charset="0"/>
                <a:cs typeface="Times New Roman" panose="02020603050405020304" pitchFamily="18" charset="0"/>
              </a:rPr>
              <a:t>exhibit </a:t>
            </a:r>
            <a:r>
              <a:rPr lang="en-US" sz="1400" dirty="0" smtClean="0">
                <a:solidFill>
                  <a:schemeClr val="accent4">
                    <a:lumMod val="75000"/>
                  </a:schemeClr>
                </a:solidFill>
                <a:latin typeface="Times New Roman" panose="02020603050405020304" pitchFamily="18" charset="0"/>
                <a:cs typeface="Times New Roman" panose="02020603050405020304" pitchFamily="18" charset="0"/>
              </a:rPr>
              <a:t>received </a:t>
            </a:r>
            <a:r>
              <a:rPr lang="en-US" sz="1400" dirty="0">
                <a:solidFill>
                  <a:schemeClr val="accent4">
                    <a:lumMod val="75000"/>
                  </a:schemeClr>
                </a:solidFill>
                <a:latin typeface="Times New Roman" panose="02020603050405020304" pitchFamily="18" charset="0"/>
                <a:cs typeface="Times New Roman" panose="02020603050405020304" pitchFamily="18" charset="0"/>
              </a:rPr>
              <a:t>the highest number of </a:t>
            </a:r>
            <a:r>
              <a:rPr lang="en-US" sz="1400" dirty="0" smtClean="0">
                <a:solidFill>
                  <a:schemeClr val="accent4">
                    <a:lumMod val="75000"/>
                  </a:schemeClr>
                </a:solidFill>
                <a:latin typeface="Times New Roman" panose="02020603050405020304" pitchFamily="18" charset="0"/>
                <a:cs typeface="Times New Roman" panose="02020603050405020304" pitchFamily="18" charset="0"/>
              </a:rPr>
              <a:t>VI</a:t>
            </a:r>
          </a:p>
          <a:p>
            <a:pPr marL="285750" indent="-285750">
              <a:buFont typeface="Arial" panose="020B0604020202020204" pitchFamily="34" charset="0"/>
              <a:buChar char="•"/>
            </a:pPr>
            <a:endParaRPr lang="en-US" sz="1400" dirty="0">
              <a:solidFill>
                <a:schemeClr val="accent4">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solidFill>
                  <a:schemeClr val="accent4">
                    <a:lumMod val="75000"/>
                  </a:schemeClr>
                </a:solidFill>
                <a:latin typeface="Times New Roman" panose="02020603050405020304" pitchFamily="18" charset="0"/>
                <a:cs typeface="Times New Roman" panose="02020603050405020304" pitchFamily="18" charset="0"/>
              </a:rPr>
              <a:t>The </a:t>
            </a:r>
            <a:r>
              <a:rPr lang="en-US" sz="1400" dirty="0" smtClean="0">
                <a:solidFill>
                  <a:schemeClr val="accent4">
                    <a:lumMod val="75000"/>
                  </a:schemeClr>
                </a:solidFill>
                <a:latin typeface="Times New Roman" panose="02020603050405020304" pitchFamily="18" charset="0"/>
                <a:cs typeface="Times New Roman" panose="02020603050405020304" pitchFamily="18" charset="0"/>
              </a:rPr>
              <a:t>exhibits of </a:t>
            </a:r>
            <a:r>
              <a:rPr lang="en-US" sz="1400" b="1" i="1" dirty="0">
                <a:solidFill>
                  <a:schemeClr val="accent4">
                    <a:lumMod val="75000"/>
                  </a:schemeClr>
                </a:solidFill>
                <a:latin typeface="Times New Roman" panose="02020603050405020304" pitchFamily="18" charset="0"/>
                <a:cs typeface="Times New Roman" panose="02020603050405020304" pitchFamily="18" charset="0"/>
              </a:rPr>
              <a:t>Rocket and </a:t>
            </a:r>
            <a:r>
              <a:rPr lang="en-US" sz="1400" b="1" i="1" dirty="0" smtClean="0">
                <a:solidFill>
                  <a:schemeClr val="accent4">
                    <a:lumMod val="75000"/>
                  </a:schemeClr>
                </a:solidFill>
                <a:latin typeface="Times New Roman" panose="02020603050405020304" pitchFamily="18" charset="0"/>
                <a:cs typeface="Times New Roman" panose="02020603050405020304" pitchFamily="18" charset="0"/>
              </a:rPr>
              <a:t>Satellite </a:t>
            </a:r>
            <a:r>
              <a:rPr lang="en-US" sz="1400" dirty="0" smtClean="0">
                <a:solidFill>
                  <a:schemeClr val="accent4">
                    <a:lumMod val="75000"/>
                  </a:schemeClr>
                </a:solidFill>
                <a:latin typeface="Times New Roman" panose="02020603050405020304" pitchFamily="18" charset="0"/>
                <a:cs typeface="Times New Roman" panose="02020603050405020304" pitchFamily="18" charset="0"/>
              </a:rPr>
              <a:t>also </a:t>
            </a:r>
            <a:r>
              <a:rPr lang="en-US" sz="1400" dirty="0">
                <a:solidFill>
                  <a:schemeClr val="accent4">
                    <a:lumMod val="75000"/>
                  </a:schemeClr>
                </a:solidFill>
                <a:latin typeface="Times New Roman" panose="02020603050405020304" pitchFamily="18" charset="0"/>
                <a:cs typeface="Times New Roman" panose="02020603050405020304" pitchFamily="18" charset="0"/>
              </a:rPr>
              <a:t>received significant </a:t>
            </a:r>
            <a:r>
              <a:rPr lang="en-US" sz="1400" dirty="0" smtClean="0">
                <a:solidFill>
                  <a:schemeClr val="accent4">
                    <a:lumMod val="75000"/>
                  </a:schemeClr>
                </a:solidFill>
                <a:latin typeface="Times New Roman" panose="02020603050405020304" pitchFamily="18" charset="0"/>
                <a:cs typeface="Times New Roman" panose="02020603050405020304" pitchFamily="18" charset="0"/>
              </a:rPr>
              <a:t>attention</a:t>
            </a:r>
          </a:p>
          <a:p>
            <a:pPr marL="285750" indent="-285750">
              <a:buFont typeface="Arial" panose="020B0604020202020204" pitchFamily="34" charset="0"/>
              <a:buChar char="•"/>
            </a:pPr>
            <a:endParaRPr lang="en-US" sz="1400" dirty="0">
              <a:solidFill>
                <a:schemeClr val="accent4">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500" b="1" i="1" dirty="0">
                <a:solidFill>
                  <a:schemeClr val="accent4">
                    <a:lumMod val="75000"/>
                  </a:schemeClr>
                </a:solidFill>
                <a:latin typeface="Times New Roman" panose="02020603050405020304" pitchFamily="18" charset="0"/>
                <a:cs typeface="Times New Roman" panose="02020603050405020304" pitchFamily="18" charset="0"/>
              </a:rPr>
              <a:t>This suggests that participants found the Ocean, Rocket, and Satellite exhibits particularly intriguing and appealing to </a:t>
            </a:r>
            <a:r>
              <a:rPr lang="en-US" sz="1500" b="1" i="1" dirty="0" smtClean="0">
                <a:solidFill>
                  <a:schemeClr val="accent4">
                    <a:lumMod val="75000"/>
                  </a:schemeClr>
                </a:solidFill>
                <a:latin typeface="Times New Roman" panose="02020603050405020304" pitchFamily="18" charset="0"/>
                <a:cs typeface="Times New Roman" panose="02020603050405020304" pitchFamily="18" charset="0"/>
              </a:rPr>
              <a:t>visit</a:t>
            </a:r>
            <a:endParaRPr lang="ru-RU" sz="1500" b="1" i="1" dirty="0">
              <a:solidFill>
                <a:schemeClr val="accent4">
                  <a:lumMod val="75000"/>
                </a:schemeClr>
              </a:solidFill>
              <a:latin typeface="Times New Roman" panose="02020603050405020304" pitchFamily="18" charset="0"/>
              <a:cs typeface="Times New Roman" panose="02020603050405020304" pitchFamily="18" charset="0"/>
            </a:endParaRPr>
          </a:p>
          <a:p>
            <a:endParaRPr lang="ru-RU" sz="14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13" name="Picture 2" descr="C:\Users\Админ\Downloads\Copy of CREATING A VIRTUAL GEOGRAPHIC LEARNING ENVIRONMENT ANd ITS USER ASSESSMENT (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00" t="4632" r="15973" b="76323"/>
          <a:stretch/>
        </p:blipFill>
        <p:spPr bwMode="auto">
          <a:xfrm>
            <a:off x="10239469" y="5286989"/>
            <a:ext cx="1644450" cy="112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7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Motív balíka Office">
  <a:themeElements>
    <a:clrScheme name="Motív balíka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lastné 2">
      <a:majorFont>
        <a:latin typeface="Calibri"/>
        <a:ea typeface=""/>
        <a:cs typeface=""/>
      </a:majorFont>
      <a:minorFont>
        <a:latin typeface="Calibri Light"/>
        <a:ea typeface=""/>
        <a:cs typeface=""/>
      </a:minorFont>
    </a:fontScheme>
    <a:fmtScheme name="Motív balíka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ablona_kgi_4.3" id="{32E780FB-23F5-4C80-88FA-1118E815C137}" vid="{45D61A35-8776-4225-AE0C-7012F627D4A7}"/>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F16BA33ED470498EBD36318A83862F" ma:contentTypeVersion="2" ma:contentTypeDescription="Create a new document." ma:contentTypeScope="" ma:versionID="4f1efc7e81389553d91b9165fdb2dfbe">
  <xsd:schema xmlns:xsd="http://www.w3.org/2001/XMLSchema" xmlns:xs="http://www.w3.org/2001/XMLSchema" xmlns:p="http://schemas.microsoft.com/office/2006/metadata/properties" xmlns:ns2="9ddf6c98-3029-4055-ac1d-e636d65d5f56" targetNamespace="http://schemas.microsoft.com/office/2006/metadata/properties" ma:root="true" ma:fieldsID="319fb195462f4276c93e180969531304" ns2:_="">
    <xsd:import namespace="9ddf6c98-3029-4055-ac1d-e636d65d5f5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df6c98-3029-4055-ac1d-e636d65d5f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6762E9-9369-4394-BD2D-62FBBC1A029D}">
  <ds:schemaRefs>
    <ds:schemaRef ds:uri="http://schemas.microsoft.com/sharepoint/v3/contenttype/forms"/>
  </ds:schemaRefs>
</ds:datastoreItem>
</file>

<file path=customXml/itemProps2.xml><?xml version="1.0" encoding="utf-8"?>
<ds:datastoreItem xmlns:ds="http://schemas.openxmlformats.org/officeDocument/2006/customXml" ds:itemID="{BCF7F9B9-146B-4ED2-BA18-F435BEFBA8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df6c98-3029-4055-ac1d-e636d65d5f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Thesis_proporsal_LETARU</Template>
  <TotalTime>1912</TotalTime>
  <Words>1194</Words>
  <Application>Microsoft Office PowerPoint</Application>
  <PresentationFormat>Произвольный</PresentationFormat>
  <Paragraphs>199</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Motív balíka Office</vt:lpstr>
      <vt:lpstr>CREATING A VIRTUAL GEOGRAPHIC  LEARNING ENVIRONMENT AND  ITS USER ASSESSMENT</vt:lpstr>
      <vt:lpstr>Презентация PowerPoint</vt:lpstr>
      <vt:lpstr>5 geographic learning contents were chosen:      - ESTEC     - Falcon 9 Rocket     - Copernicus Sentinel-6 Michael Freilich satellite     - Visualization of Sea Surface Temperature trends     - Venice city, Italy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assessment of a web map depicting access to utilities in informal settlements</dc:title>
  <dc:creator>Letaru Lydia</dc:creator>
  <cp:lastModifiedBy>Админ</cp:lastModifiedBy>
  <cp:revision>130</cp:revision>
  <dcterms:created xsi:type="dcterms:W3CDTF">2023-04-10T19:36:29Z</dcterms:created>
  <dcterms:modified xsi:type="dcterms:W3CDTF">2023-08-03T13:09:49Z</dcterms:modified>
</cp:coreProperties>
</file>